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5" r:id="rId5"/>
  </p:sldMasterIdLst>
  <p:notesMasterIdLst>
    <p:notesMasterId r:id="rId45"/>
  </p:notesMasterIdLst>
  <p:sldIdLst>
    <p:sldId id="5955" r:id="rId6"/>
    <p:sldId id="5623" r:id="rId7"/>
    <p:sldId id="5957" r:id="rId8"/>
    <p:sldId id="5933" r:id="rId9"/>
    <p:sldId id="5858" r:id="rId10"/>
    <p:sldId id="361" r:id="rId11"/>
    <p:sldId id="5859" r:id="rId12"/>
    <p:sldId id="5613" r:id="rId13"/>
    <p:sldId id="2352" r:id="rId14"/>
    <p:sldId id="5938" r:id="rId15"/>
    <p:sldId id="5868" r:id="rId16"/>
    <p:sldId id="5869" r:id="rId17"/>
    <p:sldId id="5871" r:id="rId18"/>
    <p:sldId id="5874" r:id="rId19"/>
    <p:sldId id="5873" r:id="rId20"/>
    <p:sldId id="5966" r:id="rId21"/>
    <p:sldId id="5958" r:id="rId22"/>
    <p:sldId id="5610" r:id="rId23"/>
    <p:sldId id="1753" r:id="rId24"/>
    <p:sldId id="1756" r:id="rId25"/>
    <p:sldId id="1757" r:id="rId26"/>
    <p:sldId id="266" r:id="rId27"/>
    <p:sldId id="2362" r:id="rId28"/>
    <p:sldId id="1745" r:id="rId29"/>
    <p:sldId id="1746" r:id="rId30"/>
    <p:sldId id="1747" r:id="rId31"/>
    <p:sldId id="5879" r:id="rId32"/>
    <p:sldId id="5882" r:id="rId33"/>
    <p:sldId id="5883" r:id="rId34"/>
    <p:sldId id="5720" r:id="rId35"/>
    <p:sldId id="5721" r:id="rId36"/>
    <p:sldId id="5722" r:id="rId37"/>
    <p:sldId id="5885" r:id="rId38"/>
    <p:sldId id="5959" r:id="rId39"/>
    <p:sldId id="5954" r:id="rId40"/>
    <p:sldId id="1511" r:id="rId41"/>
    <p:sldId id="5772" r:id="rId42"/>
    <p:sldId id="5965" r:id="rId43"/>
    <p:sldId id="596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ara Finkelstein (YOJ Inc.)" initials="SF(I" lastIdx="4" clrIdx="6">
    <p:extLst>
      <p:ext uri="{19B8F6BF-5375-455C-9EA6-DF929625EA0E}">
        <p15:presenceInfo xmlns:p15="http://schemas.microsoft.com/office/powerpoint/2012/main" userId="S::v-safink@microsoft.com::b8f10acf-096f-40c6-8dce-58b192ac1d8e" providerId="AD"/>
      </p:ext>
    </p:extLst>
  </p:cmAuthor>
  <p:cmAuthor id="1" name="Jenaya Benson (Unify Consulting LLC)" initials="JB(CL" lastIdx="24" clrIdx="0">
    <p:extLst>
      <p:ext uri="{19B8F6BF-5375-455C-9EA6-DF929625EA0E}">
        <p15:presenceInfo xmlns:p15="http://schemas.microsoft.com/office/powerpoint/2012/main" userId="S::v-jebens@microsoft.com::a98765ab-a746-44d8-8d53-42b36f9772ba" providerId="AD"/>
      </p:ext>
    </p:extLst>
  </p:cmAuthor>
  <p:cmAuthor id="2" name="Olivia Becker" initials="OB" lastIdx="44" clrIdx="1">
    <p:extLst>
      <p:ext uri="{19B8F6BF-5375-455C-9EA6-DF929625EA0E}">
        <p15:presenceInfo xmlns:p15="http://schemas.microsoft.com/office/powerpoint/2012/main" userId="S::v-olbe@microsoft.com::a83ee7fa-5667-46a7-8163-8f518a2ef61a" providerId="AD"/>
      </p:ext>
    </p:extLst>
  </p:cmAuthor>
  <p:cmAuthor id="3" name="Kenneth Haynes (Provoke Solutions Inc)" initials="KI" lastIdx="2" clrIdx="2">
    <p:extLst>
      <p:ext uri="{19B8F6BF-5375-455C-9EA6-DF929625EA0E}">
        <p15:presenceInfo xmlns:p15="http://schemas.microsoft.com/office/powerpoint/2012/main" userId="S::v-kehayn@microsoft.com::8a44f6c3-129b-4b62-a6fc-9f5650240335" providerId="AD"/>
      </p:ext>
    </p:extLst>
  </p:cmAuthor>
  <p:cmAuthor id="4" name="Marsha Engelsberg" initials="ME" lastIdx="11" clrIdx="3">
    <p:extLst>
      <p:ext uri="{19B8F6BF-5375-455C-9EA6-DF929625EA0E}">
        <p15:presenceInfo xmlns:p15="http://schemas.microsoft.com/office/powerpoint/2012/main" userId="S::maengels@microsoft.com::0c8cfbda-e7ee-40ea-93e4-1377be039675" providerId="AD"/>
      </p:ext>
    </p:extLst>
  </p:cmAuthor>
  <p:cmAuthor id="5" name="Kenneth Haynes" initials="KH" lastIdx="29" clrIdx="4">
    <p:extLst>
      <p:ext uri="{19B8F6BF-5375-455C-9EA6-DF929625EA0E}">
        <p15:presenceInfo xmlns:p15="http://schemas.microsoft.com/office/powerpoint/2012/main" userId="Kenneth Haynes" providerId="None"/>
      </p:ext>
    </p:extLst>
  </p:cmAuthor>
  <p:cmAuthor id="6" name="sara" initials="sa" lastIdx="41" clrIdx="5">
    <p:extLst>
      <p:ext uri="{19B8F6BF-5375-455C-9EA6-DF929625EA0E}">
        <p15:presenceInfo xmlns:p15="http://schemas.microsoft.com/office/powerpoint/2012/main" userId="S::sara_saracreatescontent.com#ext#@microsoft.onmicrosoft.com::1340a9e9-c137-4860-8208-99a87fa2a7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F1EF"/>
    <a:srgbClr val="274B47"/>
    <a:srgbClr val="FFFFFF"/>
    <a:srgbClr val="30E5D0"/>
    <a:srgbClr val="EBF5F4"/>
    <a:srgbClr val="1617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B4E73-17E7-406A-A347-A74717F43AD8}" type="datetimeFigureOut">
              <a:rPr lang="en-US" smtClean="0"/>
              <a:t>2/21/2019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F43AC-C579-4519-988E-910819434F4E}" type="slidenum">
              <a:rPr lang="en-US" smtClean="0"/>
              <a:t>‹#›</a:t>
            </a:fld>
            <a:endParaRPr lang="en-US"/>
          </a:p>
        </p:txBody>
      </p:sp>
    </p:spTree>
    <p:extLst>
      <p:ext uri="{BB962C8B-B14F-4D97-AF65-F5344CB8AC3E}">
        <p14:creationId xmlns:p14="http://schemas.microsoft.com/office/powerpoint/2010/main" val="4264476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NZ"/>
          </a:p>
        </p:txBody>
      </p:sp>
    </p:spTree>
    <p:extLst>
      <p:ext uri="{BB962C8B-B14F-4D97-AF65-F5344CB8AC3E}">
        <p14:creationId xmlns:p14="http://schemas.microsoft.com/office/powerpoint/2010/main" val="664276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265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5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934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Request FastTrack assistance</a:t>
            </a:r>
            <a:r>
              <a:rPr lang="en-US"/>
              <a:t> </a:t>
            </a:r>
            <a:r>
              <a:rPr lang="en-US" sz="1200" b="0" i="0" u="none" strike="noStrike" kern="1200">
                <a:solidFill>
                  <a:schemeClr val="tx1"/>
                </a:solidFill>
                <a:effectLst/>
                <a:latin typeface="+mn-lt"/>
                <a:ea typeface="+mn-ea"/>
                <a:cs typeface="+mn-cs"/>
              </a:rPr>
              <a:t>Complete O365 Secure Score Quiz (optional)</a:t>
            </a:r>
            <a:r>
              <a:rPr lang="en-US"/>
              <a:t> </a:t>
            </a:r>
            <a:r>
              <a:rPr lang="en-US" sz="1200" b="0" i="0" u="none" strike="noStrike" kern="1200">
                <a:solidFill>
                  <a:schemeClr val="tx1"/>
                </a:solidFill>
                <a:effectLst/>
                <a:latin typeface="+mn-lt"/>
                <a:ea typeface="+mn-ea"/>
                <a:cs typeface="+mn-cs"/>
              </a:rPr>
              <a:t>Enable service(s)</a:t>
            </a:r>
            <a:r>
              <a:rPr lang="en-US"/>
              <a:t> </a:t>
            </a:r>
            <a:r>
              <a:rPr lang="en-US" sz="1200" b="0" i="0" u="none" strike="noStrike" kern="1200">
                <a:solidFill>
                  <a:schemeClr val="tx1"/>
                </a:solidFill>
                <a:effectLst/>
                <a:latin typeface="+mn-lt"/>
                <a:ea typeface="+mn-ea"/>
                <a:cs typeface="+mn-cs"/>
              </a:rPr>
              <a:t>Guest access Bandwidth planning</a:t>
            </a:r>
            <a:r>
              <a:rPr lang="en-US"/>
              <a:t> </a:t>
            </a:r>
            <a:r>
              <a:rPr lang="en-US" sz="1200" b="0" i="0" u="none" strike="noStrike" kern="1200">
                <a:solidFill>
                  <a:schemeClr val="tx1"/>
                </a:solidFill>
                <a:effectLst/>
                <a:latin typeface="+mn-lt"/>
                <a:ea typeface="+mn-ea"/>
                <a:cs typeface="+mn-cs"/>
              </a:rPr>
              <a:t>Client Requirements</a:t>
            </a:r>
            <a:r>
              <a:rPr lang="en-US"/>
              <a:t> </a:t>
            </a:r>
            <a:r>
              <a:rPr lang="en-US" sz="1200" b="0" i="0" u="none" strike="noStrike" kern="1200">
                <a:solidFill>
                  <a:schemeClr val="tx1"/>
                </a:solidFill>
                <a:effectLst/>
                <a:latin typeface="+mn-lt"/>
                <a:ea typeface="+mn-ea"/>
                <a:cs typeface="+mn-cs"/>
              </a:rPr>
              <a:t>Technical readiness complete</a:t>
            </a:r>
            <a:r>
              <a:rPr lang="en-US"/>
              <a:t> </a:t>
            </a:r>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303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2686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736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178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90525" y="690563"/>
            <a:ext cx="6142038" cy="34544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92323" y="4374551"/>
            <a:ext cx="5538579" cy="4144312"/>
          </a:xfrm>
          <a:prstGeom prst="rect">
            <a:avLst/>
          </a:prstGeom>
        </p:spPr>
        <p:txBody>
          <a:bodyPr lIns="92166" tIns="92166" rIns="92166" bIns="92166" anchor="t" anchorCtr="0">
            <a:noAutofit/>
          </a:bodyPr>
          <a:lstStyle/>
          <a:p>
            <a:pPr>
              <a:buClr>
                <a:schemeClr val="dk1"/>
              </a:buClr>
              <a:buSzPct val="110000"/>
            </a:pPr>
            <a:endParaRPr lang="en" sz="1000">
              <a:solidFill>
                <a:schemeClr val="dk1"/>
              </a:solidFill>
            </a:endParaRPr>
          </a:p>
        </p:txBody>
      </p:sp>
    </p:spTree>
    <p:extLst>
      <p:ext uri="{BB962C8B-B14F-4D97-AF65-F5344CB8AC3E}">
        <p14:creationId xmlns:p14="http://schemas.microsoft.com/office/powerpoint/2010/main" val="3978112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6259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941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9329">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87102" defTabSz="9390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9329">
              <a:defRPr/>
            </a:pPr>
            <a:fld id="{52E3BA65-5A6F-4695-83B1-B4DBAF19739F}" type="datetime8">
              <a:rPr lang="en-US">
                <a:solidFill>
                  <a:prstClr val="black"/>
                </a:solidFill>
                <a:latin typeface="Segoe UI" pitchFamily="34" charset="0"/>
              </a:rPr>
              <a:pPr defTabSz="939329">
                <a:defRPr/>
              </a:pPr>
              <a:t>2/21/2019 12:41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39329">
              <a:defRPr/>
            </a:pPr>
            <a:fld id="{B4008EB6-D09E-4580-8CD6-DDB14511944F}" type="slidenum">
              <a:rPr lang="en-US">
                <a:solidFill>
                  <a:prstClr val="black"/>
                </a:solidFill>
                <a:latin typeface="Segoe UI" pitchFamily="34" charset="0"/>
              </a:rPr>
              <a:pPr defTabSz="939329">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1698132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6339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1303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1392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789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74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269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3789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36D6CF-A8BB-440B-B713-A5A9855DEB2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3845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EE6224-0F82-40BB-9959-08860EEA5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275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6129" marR="0" lvl="0" indent="0" algn="l" defTabSz="93901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21773" rtl="0" eaLnBrk="1" fontAlgn="auto" latinLnBrk="0" hangingPunct="1">
              <a:lnSpc>
                <a:spcPct val="100000"/>
              </a:lnSpc>
              <a:spcBef>
                <a:spcPts val="0"/>
              </a:spcBef>
              <a:spcAft>
                <a:spcPts val="0"/>
              </a:spcAft>
              <a:buClrTx/>
              <a:buSzTx/>
              <a:buFontTx/>
              <a:buNone/>
              <a:tabLst/>
              <a:defRPr/>
            </a:pPr>
            <a:fld id="{970B817D-25B1-4516-B158-32C98C13C31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1773"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217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177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0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297">
              <a:lnSpc>
                <a:spcPct val="90000"/>
              </a:lnSpc>
              <a:spcAft>
                <a:spcPts val="343"/>
              </a:spcAft>
              <a:defRPr/>
            </a:pPr>
            <a:endParaRPr lang="en-US"/>
          </a:p>
        </p:txBody>
      </p:sp>
      <p:sp>
        <p:nvSpPr>
          <p:cNvPr id="4" name="Footer Placeholder 3"/>
          <p:cNvSpPr>
            <a:spLocks noGrp="1"/>
          </p:cNvSpPr>
          <p:nvPr>
            <p:ph type="ftr" sz="quarter" idx="10"/>
          </p:nvPr>
        </p:nvSpPr>
        <p:spPr/>
        <p:txBody>
          <a:bodyPr/>
          <a:lstStyle/>
          <a:p>
            <a:pPr marL="576129" marR="0" lvl="0" indent="0" algn="l" defTabSz="93901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6EBACF41-5728-42CD-87BC-FEFD3BDA440E}"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5844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297">
              <a:lnSpc>
                <a:spcPct val="90000"/>
              </a:lnSpc>
              <a:spcAft>
                <a:spcPts val="343"/>
              </a:spcAft>
              <a:defRPr/>
            </a:pPr>
            <a:endParaRPr lang="en-US"/>
          </a:p>
        </p:txBody>
      </p:sp>
      <p:sp>
        <p:nvSpPr>
          <p:cNvPr id="4" name="Footer Placeholder 3"/>
          <p:cNvSpPr>
            <a:spLocks noGrp="1"/>
          </p:cNvSpPr>
          <p:nvPr>
            <p:ph type="ftr" sz="quarter" idx="10"/>
          </p:nvPr>
        </p:nvSpPr>
        <p:spPr/>
        <p:txBody>
          <a:bodyPr/>
          <a:lstStyle/>
          <a:p>
            <a:pPr marL="576129" marR="0" lvl="0" indent="0" algn="l" defTabSz="93901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6EBACF41-5728-42CD-87BC-FEFD3BDA440E}"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7804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49332D3C-8DE6-4075-A6C6-E028F4D64FDF}"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2/21/2019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01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219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21807"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180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460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781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prstGeom prst="rect">
            <a:avLst/>
          </a:prstGeo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prstGeom prst="rect">
            <a:avLst/>
          </a:prstGeo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44044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Man walking up steps with Surface pen and Surface " title="Microsoft brand photo">
            <a:extLst>
              <a:ext uri="{FF2B5EF4-FFF2-40B4-BE49-F238E27FC236}">
                <a16:creationId xmlns:a16="http://schemas.microsoft.com/office/drawing/2014/main" id="{6C6EF2B4-C995-6F40-80EC-02CA667685A6}"/>
              </a:ext>
            </a:extLst>
          </p:cNvPr>
          <p:cNvPicPr>
            <a:picLocks noChangeAspect="1"/>
          </p:cNvPicPr>
          <p:nvPr userDrawn="1"/>
        </p:nvPicPr>
        <p:blipFill rotWithShape="1">
          <a:blip r:embed="rId3"/>
          <a:srcRect l="43734" t="13403" r="6266" b="2204"/>
          <a:stretch/>
        </p:blipFill>
        <p:spPr>
          <a:xfrm>
            <a:off x="6095999" y="0"/>
            <a:ext cx="6096001" cy="6858001"/>
          </a:xfrm>
          <a:prstGeom prst="rect">
            <a:avLst/>
          </a:prstGeom>
        </p:spPr>
      </p:pic>
    </p:spTree>
    <p:extLst>
      <p:ext uri="{BB962C8B-B14F-4D97-AF65-F5344CB8AC3E}">
        <p14:creationId xmlns:p14="http://schemas.microsoft.com/office/powerpoint/2010/main" val="41215171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2 people looking at a Surface together" title="Microsoft brand photo">
            <a:extLst>
              <a:ext uri="{FF2B5EF4-FFF2-40B4-BE49-F238E27FC236}">
                <a16:creationId xmlns:a16="http://schemas.microsoft.com/office/drawing/2014/main" id="{A654AFA4-A203-B643-A709-354A129AE222}"/>
              </a:ext>
            </a:extLst>
          </p:cNvPr>
          <p:cNvPicPr>
            <a:picLocks noChangeAspect="1"/>
          </p:cNvPicPr>
          <p:nvPr userDrawn="1"/>
        </p:nvPicPr>
        <p:blipFill rotWithShape="1">
          <a:blip r:embed="rId3"/>
          <a:srcRect l="13424" t="9218" r="13357"/>
          <a:stretch/>
        </p:blipFill>
        <p:spPr>
          <a:xfrm>
            <a:off x="6095999" y="0"/>
            <a:ext cx="6096001" cy="6858000"/>
          </a:xfrm>
          <a:prstGeom prst="rect">
            <a:avLst/>
          </a:prstGeom>
        </p:spPr>
      </p:pic>
    </p:spTree>
    <p:extLst>
      <p:ext uri="{BB962C8B-B14F-4D97-AF65-F5344CB8AC3E}">
        <p14:creationId xmlns:p14="http://schemas.microsoft.com/office/powerpoint/2010/main" val="17430047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E168100-DF77-6D49-BE13-B09BDC4EDD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35261871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4D5C491-6FB7-DC4F-969D-341100CB57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28357734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E81C6D-565E-6A42-A638-34E2D38A684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3018399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6" name="Picture 5" descr="Woman smiling" title="Microsoft brand photo">
            <a:extLst>
              <a:ext uri="{FF2B5EF4-FFF2-40B4-BE49-F238E27FC236}">
                <a16:creationId xmlns:a16="http://schemas.microsoft.com/office/drawing/2014/main" id="{F57B6832-EA30-FC42-9BA0-A810E979C131}"/>
              </a:ext>
            </a:extLst>
          </p:cNvPr>
          <p:cNvPicPr>
            <a:picLocks noChangeAspect="1"/>
          </p:cNvPicPr>
          <p:nvPr userDrawn="1"/>
        </p:nvPicPr>
        <p:blipFill rotWithShape="1">
          <a:blip r:embed="rId2"/>
          <a:srcRect l="63609" t="12736" r="6725" b="25180"/>
          <a:stretch/>
        </p:blipFill>
        <p:spPr>
          <a:xfrm>
            <a:off x="-1" y="0"/>
            <a:ext cx="6092191" cy="6858000"/>
          </a:xfrm>
          <a:prstGeom prst="rect">
            <a:avLst/>
          </a:prstGeom>
        </p:spPr>
      </p:pic>
      <p:cxnSp>
        <p:nvCxnSpPr>
          <p:cNvPr id="8" name="Straight Connector 7">
            <a:extLst>
              <a:ext uri="{FF2B5EF4-FFF2-40B4-BE49-F238E27FC236}">
                <a16:creationId xmlns:a16="http://schemas.microsoft.com/office/drawing/2014/main" id="{F75E879A-78D1-5949-AD84-8E85408E4FD3}"/>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6851F9A-52DE-044A-9FE4-5D1E87EF743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23345915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DFF6095-76C5-1D4F-940C-D0DA06882888}"/>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Man looking at his computer" title="Microsoft brand photo">
            <a:extLst>
              <a:ext uri="{FF2B5EF4-FFF2-40B4-BE49-F238E27FC236}">
                <a16:creationId xmlns:a16="http://schemas.microsoft.com/office/drawing/2014/main" id="{9B2874BB-0B37-8846-826B-138175D835CF}"/>
              </a:ext>
            </a:extLst>
          </p:cNvPr>
          <p:cNvPicPr>
            <a:picLocks noChangeAspect="1"/>
          </p:cNvPicPr>
          <p:nvPr userDrawn="1"/>
        </p:nvPicPr>
        <p:blipFill rotWithShape="1">
          <a:blip r:embed="rId2"/>
          <a:srcRect l="65420" t="21050" r="945" b="22155"/>
          <a:stretch/>
        </p:blipFill>
        <p:spPr>
          <a:xfrm>
            <a:off x="-1" y="0"/>
            <a:ext cx="6092191" cy="6858000"/>
          </a:xfrm>
          <a:prstGeom prst="rect">
            <a:avLst/>
          </a:prstGeom>
        </p:spPr>
      </p:pic>
      <p:sp>
        <p:nvSpPr>
          <p:cNvPr id="6" name="Rectangle 5">
            <a:extLst>
              <a:ext uri="{FF2B5EF4-FFF2-40B4-BE49-F238E27FC236}">
                <a16:creationId xmlns:a16="http://schemas.microsoft.com/office/drawing/2014/main" id="{849953B4-BE79-2D4D-A526-CED89F13113F}"/>
              </a:ext>
            </a:extLst>
          </p:cNvPr>
          <p:cNvSpPr>
            <a:spLocks/>
          </p:cNvSpPr>
          <p:nvPr userDrawn="1"/>
        </p:nvSpPr>
        <p:spPr bwMode="auto">
          <a:xfrm rot="16200000">
            <a:off x="-1170340" y="-399865"/>
            <a:ext cx="8425246" cy="6099813"/>
          </a:xfrm>
          <a:prstGeom prst="rect">
            <a:avLst/>
          </a:prstGeom>
          <a:gradFill flip="none" rotWithShape="1">
            <a:gsLst>
              <a:gs pos="0">
                <a:srgbClr val="000000">
                  <a:alpha val="70000"/>
                </a:srgbClr>
              </a:gs>
              <a:gs pos="78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pitchFamily="34" charset="0"/>
            </a:endParaRPr>
          </a:p>
        </p:txBody>
      </p:sp>
      <p:pic>
        <p:nvPicPr>
          <p:cNvPr id="7" name="Picture 6">
            <a:extLst>
              <a:ext uri="{FF2B5EF4-FFF2-40B4-BE49-F238E27FC236}">
                <a16:creationId xmlns:a16="http://schemas.microsoft.com/office/drawing/2014/main" id="{0E3AD38E-8B2F-7B4B-A84B-88DC3FAC35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244719284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3" name="Picture 2" descr="Woman holding Surface and smiling" title="Microsoft brand photo">
            <a:extLst>
              <a:ext uri="{FF2B5EF4-FFF2-40B4-BE49-F238E27FC236}">
                <a16:creationId xmlns:a16="http://schemas.microsoft.com/office/drawing/2014/main" id="{8CAF0B22-4A2D-674A-AFE6-95F04A5ACA7A}"/>
              </a:ext>
            </a:extLst>
          </p:cNvPr>
          <p:cNvPicPr>
            <a:picLocks noChangeAspect="1"/>
          </p:cNvPicPr>
          <p:nvPr userDrawn="1"/>
        </p:nvPicPr>
        <p:blipFill rotWithShape="1">
          <a:blip r:embed="rId2"/>
          <a:srcRect l="47943" r="6952" b="9754"/>
          <a:stretch/>
        </p:blipFill>
        <p:spPr>
          <a:xfrm>
            <a:off x="-1" y="0"/>
            <a:ext cx="6092191" cy="6858000"/>
          </a:xfrm>
          <a:prstGeom prst="rect">
            <a:avLst/>
          </a:prstGeom>
        </p:spPr>
      </p:pic>
      <p:cxnSp>
        <p:nvCxnSpPr>
          <p:cNvPr id="5" name="Straight Connector 4">
            <a:extLst>
              <a:ext uri="{FF2B5EF4-FFF2-40B4-BE49-F238E27FC236}">
                <a16:creationId xmlns:a16="http://schemas.microsoft.com/office/drawing/2014/main" id="{2E0ED70E-8537-624F-824B-EB19BCD41BA0}"/>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B77C387-5A29-894B-88D8-BD918AC91A5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24793593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3" name="Picture 2" descr="Software developer on computer in conference room" title="Microsoft brand photo">
            <a:extLst>
              <a:ext uri="{FF2B5EF4-FFF2-40B4-BE49-F238E27FC236}">
                <a16:creationId xmlns:a16="http://schemas.microsoft.com/office/drawing/2014/main" id="{77C2EA10-359F-5142-8E26-B678EF59EA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679" t="8919" r="4821"/>
          <a:stretch/>
        </p:blipFill>
        <p:spPr>
          <a:xfrm>
            <a:off x="-1" y="0"/>
            <a:ext cx="6090555" cy="6858000"/>
          </a:xfrm>
          <a:prstGeom prst="rect">
            <a:avLst/>
          </a:prstGeom>
        </p:spPr>
      </p:pic>
      <p:cxnSp>
        <p:nvCxnSpPr>
          <p:cNvPr id="5" name="Straight Connector 4">
            <a:extLst>
              <a:ext uri="{FF2B5EF4-FFF2-40B4-BE49-F238E27FC236}">
                <a16:creationId xmlns:a16="http://schemas.microsoft.com/office/drawing/2014/main" id="{E59B46E7-D374-1241-A867-BF6D451BB084}"/>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7AC94F-E664-5248-B76D-32DE7B3DBC4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79441921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69E2BB8-E832-7E4B-BBA9-D829DD96C420}"/>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6EB6F7E-DE42-5946-A0E0-856D26C627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5" y="0"/>
            <a:ext cx="6096000" cy="6858000"/>
          </a:xfrm>
          <a:prstGeom prst="rect">
            <a:avLst/>
          </a:prstGeom>
        </p:spPr>
      </p:pic>
      <p:pic>
        <p:nvPicPr>
          <p:cNvPr id="6" name="Picture 5">
            <a:extLst>
              <a:ext uri="{FF2B5EF4-FFF2-40B4-BE49-F238E27FC236}">
                <a16:creationId xmlns:a16="http://schemas.microsoft.com/office/drawing/2014/main" id="{1070FA98-966B-3048-8A29-C67309FEA39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4081770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4">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62753" y="4736471"/>
            <a:ext cx="8359808" cy="715931"/>
          </a:xfrm>
          <a:prstGeom prst="rect">
            <a:avLst/>
          </a:prstGeo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12" name="Picture 11" descr="A person standing next to a building&#10;&#10;Description generated with very high confidence">
            <a:extLst>
              <a:ext uri="{FF2B5EF4-FFF2-40B4-BE49-F238E27FC236}">
                <a16:creationId xmlns:a16="http://schemas.microsoft.com/office/drawing/2014/main" id="{42AEB605-56D2-4A41-A121-5D6BAFC78B86}"/>
              </a:ext>
            </a:extLst>
          </p:cNvPr>
          <p:cNvPicPr>
            <a:picLocks noChangeAspect="1"/>
          </p:cNvPicPr>
          <p:nvPr userDrawn="1"/>
        </p:nvPicPr>
        <p:blipFill>
          <a:blip r:embed="rId2"/>
          <a:stretch>
            <a:fillRect/>
          </a:stretch>
        </p:blipFill>
        <p:spPr>
          <a:xfrm>
            <a:off x="0" y="0"/>
            <a:ext cx="12436475" cy="6992469"/>
          </a:xfrm>
          <a:prstGeom prst="rect">
            <a:avLst/>
          </a:prstGeom>
        </p:spPr>
      </p:pic>
      <p:sp>
        <p:nvSpPr>
          <p:cNvPr id="15" name="Rectangle 14">
            <a:extLst>
              <a:ext uri="{FF2B5EF4-FFF2-40B4-BE49-F238E27FC236}">
                <a16:creationId xmlns:a16="http://schemas.microsoft.com/office/drawing/2014/main" id="{B29CFA76-D5A6-BB4A-AB91-5C92AE365E4F}"/>
              </a:ext>
            </a:extLst>
          </p:cNvPr>
          <p:cNvSpPr/>
          <p:nvPr userDrawn="1"/>
        </p:nvSpPr>
        <p:spPr bwMode="auto">
          <a:xfrm>
            <a:off x="0" y="-3047"/>
            <a:ext cx="12436475" cy="6995516"/>
          </a:xfrm>
          <a:prstGeom prst="rect">
            <a:avLst/>
          </a:prstGeom>
          <a:gradFill flip="none" rotWithShape="1">
            <a:gsLst>
              <a:gs pos="0">
                <a:srgbClr val="000000">
                  <a:alpha val="70000"/>
                </a:srgbClr>
              </a:gs>
              <a:gs pos="78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MS logo white - EMF" descr="Microsoft logo white text version">
            <a:extLst>
              <a:ext uri="{FF2B5EF4-FFF2-40B4-BE49-F238E27FC236}">
                <a16:creationId xmlns:a16="http://schemas.microsoft.com/office/drawing/2014/main" id="{3738198B-CC82-A84F-842F-27D3E5A0980F}"/>
              </a:ext>
            </a:extLst>
          </p:cNvPr>
          <p:cNvPicPr>
            <a:picLocks noChangeAspect="1"/>
          </p:cNvPicPr>
          <p:nvPr userDrawn="1"/>
        </p:nvPicPr>
        <p:blipFill>
          <a:blip r:embed="rId3"/>
          <a:stretch>
            <a:fillRect/>
          </a:stretch>
        </p:blipFill>
        <p:spPr bwMode="black">
          <a:xfrm>
            <a:off x="619225" y="541901"/>
            <a:ext cx="1826404" cy="391160"/>
          </a:xfrm>
          <a:prstGeom prst="rect">
            <a:avLst/>
          </a:prstGeom>
        </p:spPr>
      </p:pic>
    </p:spTree>
    <p:extLst>
      <p:ext uri="{BB962C8B-B14F-4D97-AF65-F5344CB8AC3E}">
        <p14:creationId xmlns:p14="http://schemas.microsoft.com/office/powerpoint/2010/main" val="314951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6217E24-1255-1847-894B-8E80EFBCB666}"/>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title="Photograph">
            <a:extLst>
              <a:ext uri="{FF2B5EF4-FFF2-40B4-BE49-F238E27FC236}">
                <a16:creationId xmlns:a16="http://schemas.microsoft.com/office/drawing/2014/main" id="{AAA9DB85-B930-A445-B47A-003382CDAC51}"/>
              </a:ext>
            </a:extLst>
          </p:cNvPr>
          <p:cNvPicPr>
            <a:picLocks noChangeAspect="1"/>
          </p:cNvPicPr>
          <p:nvPr userDrawn="1"/>
        </p:nvPicPr>
        <p:blipFill rotWithShape="1">
          <a:blip r:embed="rId2"/>
          <a:srcRect l="19829" r="17863"/>
          <a:stretch/>
        </p:blipFill>
        <p:spPr>
          <a:xfrm>
            <a:off x="0" y="0"/>
            <a:ext cx="6090555" cy="6858000"/>
          </a:xfrm>
          <a:prstGeom prst="rect">
            <a:avLst/>
          </a:prstGeom>
        </p:spPr>
      </p:pic>
      <p:pic>
        <p:nvPicPr>
          <p:cNvPr id="6" name="Picture 5">
            <a:extLst>
              <a:ext uri="{FF2B5EF4-FFF2-40B4-BE49-F238E27FC236}">
                <a16:creationId xmlns:a16="http://schemas.microsoft.com/office/drawing/2014/main" id="{B7160CE3-550D-C546-ADCE-C4F0DD4686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21553266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BC3CCE7-EF67-3341-8D31-159948E86855}"/>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title="Photograph">
            <a:extLst>
              <a:ext uri="{FF2B5EF4-FFF2-40B4-BE49-F238E27FC236}">
                <a16:creationId xmlns:a16="http://schemas.microsoft.com/office/drawing/2014/main" id="{655DA26F-585E-934B-9873-6802C9C6B04D}"/>
              </a:ext>
            </a:extLst>
          </p:cNvPr>
          <p:cNvPicPr>
            <a:picLocks noChangeAspect="1"/>
          </p:cNvPicPr>
          <p:nvPr userDrawn="1"/>
        </p:nvPicPr>
        <p:blipFill rotWithShape="1">
          <a:blip r:embed="rId2"/>
          <a:srcRect l="40807" r="1"/>
          <a:stretch/>
        </p:blipFill>
        <p:spPr>
          <a:xfrm>
            <a:off x="0" y="0"/>
            <a:ext cx="6090555" cy="6858000"/>
          </a:xfrm>
          <a:prstGeom prst="rect">
            <a:avLst/>
          </a:prstGeom>
        </p:spPr>
      </p:pic>
      <p:pic>
        <p:nvPicPr>
          <p:cNvPr id="6" name="Picture 5">
            <a:extLst>
              <a:ext uri="{FF2B5EF4-FFF2-40B4-BE49-F238E27FC236}">
                <a16:creationId xmlns:a16="http://schemas.microsoft.com/office/drawing/2014/main" id="{6E62A37D-1905-1F49-8DDD-D3A97B5248C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65357582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ECE6E78-4052-F148-B718-2490682D4C57}"/>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EDF286F-A5E1-C946-AB99-C765366700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44"/>
          <a:stretch/>
        </p:blipFill>
        <p:spPr>
          <a:xfrm>
            <a:off x="0" y="0"/>
            <a:ext cx="6090554" cy="6858000"/>
          </a:xfrm>
          <a:prstGeom prst="rect">
            <a:avLst/>
          </a:prstGeom>
        </p:spPr>
      </p:pic>
      <p:pic>
        <p:nvPicPr>
          <p:cNvPr id="6" name="Picture 5">
            <a:extLst>
              <a:ext uri="{FF2B5EF4-FFF2-40B4-BE49-F238E27FC236}">
                <a16:creationId xmlns:a16="http://schemas.microsoft.com/office/drawing/2014/main" id="{0F8F1058-0576-9448-8727-0E7DD01DAB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5888928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89590CE-2B79-584B-AC09-9699A1E5D40D}"/>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9EB158C-7D6F-154D-870E-85E663FDC26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3694" r="6350"/>
          <a:stretch/>
        </p:blipFill>
        <p:spPr>
          <a:xfrm>
            <a:off x="0" y="0"/>
            <a:ext cx="6090554" cy="6858000"/>
          </a:xfrm>
          <a:prstGeom prst="rect">
            <a:avLst/>
          </a:prstGeom>
        </p:spPr>
      </p:pic>
      <p:pic>
        <p:nvPicPr>
          <p:cNvPr id="6" name="Picture 5">
            <a:extLst>
              <a:ext uri="{FF2B5EF4-FFF2-40B4-BE49-F238E27FC236}">
                <a16:creationId xmlns:a16="http://schemas.microsoft.com/office/drawing/2014/main" id="{FBC12385-4526-604D-AAF5-20E1A204CF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32574065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cxnSp>
        <p:nvCxnSpPr>
          <p:cNvPr id="3" name="Straight Connector 2"/>
          <p:cNvCxnSpPr>
            <a:cxnSpLocks/>
          </p:cNvCxnSpPr>
          <p:nvPr userDrawn="1"/>
        </p:nvCxnSpPr>
        <p:spPr>
          <a:xfrm>
            <a:off x="282371" y="6262581"/>
            <a:ext cx="11806847"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6678" y="6337874"/>
            <a:ext cx="1231052" cy="450979"/>
          </a:xfrm>
          <a:prstGeom prst="rect">
            <a:avLst/>
          </a:prstGeom>
        </p:spPr>
      </p:pic>
      <p:cxnSp>
        <p:nvCxnSpPr>
          <p:cNvPr id="11" name="Straight Connector 10"/>
          <p:cNvCxnSpPr>
            <a:cxnSpLocks/>
          </p:cNvCxnSpPr>
          <p:nvPr userDrawn="1"/>
        </p:nvCxnSpPr>
        <p:spPr>
          <a:xfrm>
            <a:off x="282371" y="6262581"/>
            <a:ext cx="11806847"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06B3D63-4F2E-AF47-A5A8-F23CEB17C4A0}"/>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CC9870E-7B1C-CB40-8460-1B9635B973A5}"/>
              </a:ext>
            </a:extLst>
          </p:cNvPr>
          <p:cNvPicPr>
            <a:picLocks/>
          </p:cNvPicPr>
          <p:nvPr userDrawn="1"/>
        </p:nvPicPr>
        <p:blipFill rotWithShape="1">
          <a:blip r:embed="rId3">
            <a:extLst>
              <a:ext uri="{28A0092B-C50C-407E-A947-70E740481C1C}">
                <a14:useLocalDpi xmlns:a14="http://schemas.microsoft.com/office/drawing/2010/main" val="0"/>
              </a:ext>
            </a:extLst>
          </a:blip>
          <a:srcRect l="38096" r="11948"/>
          <a:stretch/>
        </p:blipFill>
        <p:spPr>
          <a:xfrm>
            <a:off x="0" y="0"/>
            <a:ext cx="6090554" cy="6858000"/>
          </a:xfrm>
          <a:prstGeom prst="rect">
            <a:avLst/>
          </a:prstGeom>
        </p:spPr>
      </p:pic>
      <p:pic>
        <p:nvPicPr>
          <p:cNvPr id="8" name="Picture 7">
            <a:extLst>
              <a:ext uri="{FF2B5EF4-FFF2-40B4-BE49-F238E27FC236}">
                <a16:creationId xmlns:a16="http://schemas.microsoft.com/office/drawing/2014/main" id="{02F82FED-0F13-0245-B1C4-F1816C8C270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193274427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7FE3C-AC6E-6F43-B5EF-7D63D6AEC3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cxnSp>
        <p:nvCxnSpPr>
          <p:cNvPr id="4" name="Straight Connector 3">
            <a:extLst>
              <a:ext uri="{FF2B5EF4-FFF2-40B4-BE49-F238E27FC236}">
                <a16:creationId xmlns:a16="http://schemas.microsoft.com/office/drawing/2014/main" id="{B9FABA90-5251-7D40-8935-ABCFF12EDE1F}"/>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3" descr="C:\Users\Sarah\Documents\_SSD_Business\Clients\BridgePartners\1517_BP_BCS_Ppts_Jessica\_BCS Photos\MSC17_ILSI_006.jpg">
            <a:extLst>
              <a:ext uri="{FF2B5EF4-FFF2-40B4-BE49-F238E27FC236}">
                <a16:creationId xmlns:a16="http://schemas.microsoft.com/office/drawing/2014/main" id="{B12F34B4-56BF-F142-8E47-A62B34D5292C}"/>
              </a:ext>
            </a:extLst>
          </p:cNvPr>
          <p:cNvPicPr>
            <a:picLocks noChangeAspect="1" noChangeArrowheads="1"/>
          </p:cNvPicPr>
          <p:nvPr userDrawn="1"/>
        </p:nvPicPr>
        <p:blipFill rotWithShape="1">
          <a:blip r:embed="rId3">
            <a:extLst>
              <a:ext uri="{28A0092B-C50C-407E-A947-70E740481C1C}">
                <a14:useLocalDpi xmlns:a14="http://schemas.microsoft.com/office/drawing/2010/main"/>
              </a:ext>
            </a:extLst>
          </a:blip>
          <a:srcRect l="50000"/>
          <a:stretch/>
        </p:blipFill>
        <p:spPr bwMode="auto">
          <a:xfrm>
            <a:off x="0" y="0"/>
            <a:ext cx="6096000" cy="6889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3360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1A16A7D-857D-E044-B806-6C9F00A5259F}"/>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Woman using a Surface Studio" title="Microsoft brand photo">
            <a:extLst>
              <a:ext uri="{FF2B5EF4-FFF2-40B4-BE49-F238E27FC236}">
                <a16:creationId xmlns:a16="http://schemas.microsoft.com/office/drawing/2014/main" id="{B444BAAE-1744-FB43-ADB0-CF8D9E92C294}"/>
              </a:ext>
            </a:extLst>
          </p:cNvPr>
          <p:cNvPicPr>
            <a:picLocks noChangeAspect="1"/>
          </p:cNvPicPr>
          <p:nvPr userDrawn="1"/>
        </p:nvPicPr>
        <p:blipFill rotWithShape="1">
          <a:blip r:embed="rId2"/>
          <a:srcRect l="52679" t="251" r="2252" b="529"/>
          <a:stretch/>
        </p:blipFill>
        <p:spPr>
          <a:xfrm>
            <a:off x="0" y="0"/>
            <a:ext cx="6096000" cy="6858000"/>
          </a:xfrm>
          <a:prstGeom prst="rect">
            <a:avLst/>
          </a:prstGeom>
        </p:spPr>
      </p:pic>
      <p:pic>
        <p:nvPicPr>
          <p:cNvPr id="5" name="Picture 4">
            <a:extLst>
              <a:ext uri="{FF2B5EF4-FFF2-40B4-BE49-F238E27FC236}">
                <a16:creationId xmlns:a16="http://schemas.microsoft.com/office/drawing/2014/main" id="{B5D3CCFF-8E63-9546-9708-F302EBA2FB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42325868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D826978-0C66-534F-BC25-EAFEF2BD55E3}"/>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Woman on computer with pen" title="Microsoft brand photo">
            <a:extLst>
              <a:ext uri="{FF2B5EF4-FFF2-40B4-BE49-F238E27FC236}">
                <a16:creationId xmlns:a16="http://schemas.microsoft.com/office/drawing/2014/main" id="{2896F424-517F-8042-8F9F-7B63FDA8F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1137" r="8864"/>
          <a:stretch/>
        </p:blipFill>
        <p:spPr>
          <a:xfrm>
            <a:off x="0" y="0"/>
            <a:ext cx="6096000" cy="6858000"/>
          </a:xfrm>
          <a:prstGeom prst="rect">
            <a:avLst/>
          </a:prstGeom>
        </p:spPr>
      </p:pic>
      <p:pic>
        <p:nvPicPr>
          <p:cNvPr id="5" name="Picture 4">
            <a:extLst>
              <a:ext uri="{FF2B5EF4-FFF2-40B4-BE49-F238E27FC236}">
                <a16:creationId xmlns:a16="http://schemas.microsoft.com/office/drawing/2014/main" id="{0C9BD7EC-A649-6B4C-9C4B-E2F812F0D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31825318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E2CB82-CFA1-5049-B5BF-1D5051AA7F4C}"/>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2 people wearing HoloLens headsets" title="Microsoft brand photo">
            <a:extLst>
              <a:ext uri="{FF2B5EF4-FFF2-40B4-BE49-F238E27FC236}">
                <a16:creationId xmlns:a16="http://schemas.microsoft.com/office/drawing/2014/main" id="{4ED5176E-F0C5-B14F-B540-FFEF23E854D2}"/>
              </a:ext>
            </a:extLst>
          </p:cNvPr>
          <p:cNvPicPr>
            <a:picLocks noChangeAspect="1"/>
          </p:cNvPicPr>
          <p:nvPr userDrawn="1"/>
        </p:nvPicPr>
        <p:blipFill rotWithShape="1">
          <a:blip r:embed="rId2"/>
          <a:srcRect l="4852" r="6259"/>
          <a:stretch/>
        </p:blipFill>
        <p:spPr>
          <a:xfrm>
            <a:off x="0" y="0"/>
            <a:ext cx="6096000" cy="6858000"/>
          </a:xfrm>
          <a:prstGeom prst="rect">
            <a:avLst/>
          </a:prstGeom>
        </p:spPr>
      </p:pic>
      <p:pic>
        <p:nvPicPr>
          <p:cNvPr id="6" name="Picture 5">
            <a:extLst>
              <a:ext uri="{FF2B5EF4-FFF2-40B4-BE49-F238E27FC236}">
                <a16:creationId xmlns:a16="http://schemas.microsoft.com/office/drawing/2014/main" id="{B501CF88-9203-6A4D-A026-001D9B5CCCF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29860822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DC3F9C5-F227-0E47-86D3-2E2D4459410D}"/>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3B14EC6-6CAD-104D-A3E7-7D4A97B385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5" name="Picture 4">
            <a:extLst>
              <a:ext uri="{FF2B5EF4-FFF2-40B4-BE49-F238E27FC236}">
                <a16:creationId xmlns:a16="http://schemas.microsoft.com/office/drawing/2014/main" id="{8C6AAF04-376E-1942-83F1-4A0CFB3A65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32897590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4">
    <p:spTree>
      <p:nvGrpSpPr>
        <p:cNvPr id="1" name=""/>
        <p:cNvGrpSpPr/>
        <p:nvPr/>
      </p:nvGrpSpPr>
      <p:grpSpPr>
        <a:xfrm>
          <a:off x="0" y="0"/>
          <a:ext cx="0" cy="0"/>
          <a:chOff x="0" y="0"/>
          <a:chExt cx="0" cy="0"/>
        </a:xfrm>
      </p:grpSpPr>
      <p:pic>
        <p:nvPicPr>
          <p:cNvPr id="15" name="Picture 3" descr="C:\Users\Sarah\Documents\_SSD_Business\Clients\BridgePartners\1517_BP_BCS_Ppts_Jessica\_BCS Photos\MSC17_ILSI_006.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0" y="0"/>
            <a:ext cx="12192000" cy="688922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bwMode="auto">
          <a:xfrm>
            <a:off x="-2" y="0"/>
            <a:ext cx="12192001" cy="6889221"/>
          </a:xfrm>
          <a:prstGeom prst="rect">
            <a:avLst/>
          </a:prstGeom>
          <a:gradFill flip="none" rotWithShape="1">
            <a:gsLst>
              <a:gs pos="0">
                <a:schemeClr val="bg1">
                  <a:lumMod val="10000"/>
                  <a:alpha val="68000"/>
                </a:schemeClr>
              </a:gs>
              <a:gs pos="69000">
                <a:schemeClr val="accent1">
                  <a:tint val="23500"/>
                  <a:satMod val="160000"/>
                  <a:alpha val="0"/>
                </a:schemeClr>
              </a:gs>
            </a:gsLst>
            <a:lin ang="18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prstGeom prst="rect">
            <a:avLst/>
          </a:prstGeom>
          <a:noFill/>
        </p:spPr>
        <p:txBody>
          <a:bodyPr lIns="0" tIns="91440" rIns="146304" bIns="91440" anchor="b" anchorCtr="0"/>
          <a:lstStyle>
            <a:lvl1pPr>
              <a:defRPr sz="5294" spc="-147" baseline="0">
                <a:solidFill>
                  <a:schemeClr val="bg2"/>
                </a:solidFill>
              </a:defRPr>
            </a:lvl1pPr>
          </a:lstStyle>
          <a:p>
            <a:r>
              <a:rPr lang="en-US"/>
              <a:t>BCS presentation title or event name</a:t>
            </a:r>
          </a:p>
        </p:txBody>
      </p:sp>
      <p:sp>
        <p:nvSpPr>
          <p:cNvPr id="5" name="Text Placeholder 4"/>
          <p:cNvSpPr>
            <a:spLocks noGrp="1"/>
          </p:cNvSpPr>
          <p:nvPr>
            <p:ph type="body" sz="quarter" idx="12" hasCustomPrompt="1"/>
          </p:nvPr>
        </p:nvSpPr>
        <p:spPr>
          <a:xfrm>
            <a:off x="462753" y="4736471"/>
            <a:ext cx="8359808" cy="715931"/>
          </a:xfrm>
          <a:prstGeom prst="rect">
            <a:avLst/>
          </a:prstGeo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sp>
        <p:nvSpPr>
          <p:cNvPr id="3" name="Rectangle 2"/>
          <p:cNvSpPr/>
          <p:nvPr userDrawn="1"/>
        </p:nvSpPr>
        <p:spPr bwMode="auto">
          <a:xfrm>
            <a:off x="-1" y="0"/>
            <a:ext cx="4308191" cy="2355122"/>
          </a:xfrm>
          <a:prstGeom prst="rect">
            <a:avLst/>
          </a:prstGeom>
          <a:gradFill flip="none" rotWithShape="1">
            <a:gsLst>
              <a:gs pos="0">
                <a:schemeClr val="tx1">
                  <a:alpha val="45000"/>
                </a:schemeClr>
              </a:gs>
              <a:gs pos="62000">
                <a:schemeClr val="accent1">
                  <a:tint val="23500"/>
                  <a:satMod val="160000"/>
                  <a:alpha val="0"/>
                </a:schemeClr>
              </a:gs>
            </a:gsLst>
            <a:lin ang="3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pic>
        <p:nvPicPr>
          <p:cNvPr id="1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3576775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56719F-6508-B447-8F89-DDCCE0CC905F}"/>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F7EFAD0-7EB8-214A-8FF0-8D0ACEA8A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5" name="Picture 4">
            <a:extLst>
              <a:ext uri="{FF2B5EF4-FFF2-40B4-BE49-F238E27FC236}">
                <a16:creationId xmlns:a16="http://schemas.microsoft.com/office/drawing/2014/main" id="{6A97EF99-0012-E94D-862D-9D7A3B5B414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193129088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56719F-6508-B447-8F89-DDCCE0CC905F}"/>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F58C9C5-678C-F144-88DB-CF6C28C49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a:extLst>
              <a:ext uri="{FF2B5EF4-FFF2-40B4-BE49-F238E27FC236}">
                <a16:creationId xmlns:a16="http://schemas.microsoft.com/office/drawing/2014/main" id="{9423345F-9516-E04B-BD9A-4DA1B7E7C8B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6034929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3_Custom Layou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F22E6-0BFC-7F4A-AFB9-5935943E0C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4" name="Straight Connector 3">
            <a:extLst>
              <a:ext uri="{FF2B5EF4-FFF2-40B4-BE49-F238E27FC236}">
                <a16:creationId xmlns:a16="http://schemas.microsoft.com/office/drawing/2014/main" id="{C9B3471C-3583-E243-8CF1-015437110401}"/>
              </a:ext>
            </a:extLst>
          </p:cNvPr>
          <p:cNvCxnSpPr>
            <a:cxnSpLocks/>
          </p:cNvCxnSpPr>
          <p:nvPr userDrawn="1"/>
        </p:nvCxnSpPr>
        <p:spPr>
          <a:xfrm>
            <a:off x="438539" y="746450"/>
            <a:ext cx="1140200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04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ORKSHEET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30CE1E-4089-434E-AAF5-DA9D1BB44473}"/>
              </a:ext>
            </a:extLst>
          </p:cNvPr>
          <p:cNvSpPr/>
          <p:nvPr userDrawn="1"/>
        </p:nvSpPr>
        <p:spPr>
          <a:xfrm>
            <a:off x="6718042" y="0"/>
            <a:ext cx="5473958" cy="6858000"/>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Semilight" panose="020B0402040204020203" pitchFamily="34" charset="0"/>
            </a:endParaRPr>
          </a:p>
        </p:txBody>
      </p:sp>
    </p:spTree>
    <p:extLst>
      <p:ext uri="{BB962C8B-B14F-4D97-AF65-F5344CB8AC3E}">
        <p14:creationId xmlns:p14="http://schemas.microsoft.com/office/powerpoint/2010/main" val="21475744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ORKSHEE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DF6CB0-C62C-45DB-B284-D2D373F9C3BB}"/>
              </a:ext>
            </a:extLst>
          </p:cNvPr>
          <p:cNvSpPr/>
          <p:nvPr userDrawn="1"/>
        </p:nvSpPr>
        <p:spPr bwMode="auto">
          <a:xfrm>
            <a:off x="-95251" y="-81249"/>
            <a:ext cx="12372975" cy="452717"/>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8C00"/>
              </a:soli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7F40D8D6-F646-4377-870E-099E840F7C47}"/>
              </a:ext>
            </a:extLst>
          </p:cNvPr>
          <p:cNvGrpSpPr/>
          <p:nvPr userDrawn="1"/>
        </p:nvGrpSpPr>
        <p:grpSpPr>
          <a:xfrm>
            <a:off x="5043158" y="29835"/>
            <a:ext cx="2291992" cy="317941"/>
            <a:chOff x="4839860" y="29835"/>
            <a:chExt cx="2291992" cy="317941"/>
          </a:xfrm>
        </p:grpSpPr>
        <p:pic>
          <p:nvPicPr>
            <p:cNvPr id="7" name="Picture 6" descr="Pencil">
              <a:extLst>
                <a:ext uri="{FF2B5EF4-FFF2-40B4-BE49-F238E27FC236}">
                  <a16:creationId xmlns:a16="http://schemas.microsoft.com/office/drawing/2014/main" id="{3AFCB530-43DA-4C21-AC79-116D40739D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9860" y="69748"/>
              <a:ext cx="225528" cy="225528"/>
            </a:xfrm>
            <a:prstGeom prst="rect">
              <a:avLst/>
            </a:prstGeom>
          </p:spPr>
        </p:pic>
        <p:sp>
          <p:nvSpPr>
            <p:cNvPr id="8" name="Rectangle 7">
              <a:extLst>
                <a:ext uri="{FF2B5EF4-FFF2-40B4-BE49-F238E27FC236}">
                  <a16:creationId xmlns:a16="http://schemas.microsoft.com/office/drawing/2014/main" id="{560AA1FB-C7D0-44A4-93F6-A2371A077E9F}"/>
                </a:ext>
              </a:extLst>
            </p:cNvPr>
            <p:cNvSpPr/>
            <p:nvPr userDrawn="1"/>
          </p:nvSpPr>
          <p:spPr>
            <a:xfrm>
              <a:off x="5101967" y="29835"/>
              <a:ext cx="2029885" cy="317941"/>
            </a:xfrm>
            <a:prstGeom prst="rect">
              <a:avLst/>
            </a:prstGeom>
          </p:spPr>
          <p:txBody>
            <a:bodyPr wrap="square">
              <a:spAutoFit/>
            </a:bodyPr>
            <a:lstStyle/>
            <a:p>
              <a:pPr marL="0" marR="0" lvl="1" indent="0" algn="l" defTabSz="914102" rtl="0" eaLnBrk="1" fontAlgn="base" latinLnBrk="0" hangingPunct="1">
                <a:lnSpc>
                  <a:spcPct val="90000"/>
                </a:lnSpc>
                <a:spcBef>
                  <a:spcPct val="0"/>
                </a:spcBef>
                <a:spcAft>
                  <a:spcPts val="300"/>
                </a:spcAft>
                <a:buClr>
                  <a:srgbClr val="DC3C00"/>
                </a:buClr>
                <a:buSzTx/>
                <a:buFontTx/>
                <a:buNone/>
                <a:tabLst/>
                <a:defRPr/>
              </a:pPr>
              <a:r>
                <a:rPr kumimoji="0" lang="en-US" sz="1600" b="1" i="0" u="none" strike="noStrike" kern="1200" cap="none" spc="0" normalizeH="0" baseline="0" noProof="0">
                  <a:ln>
                    <a:noFill/>
                  </a:ln>
                  <a:solidFill>
                    <a:schemeClr val="bg2"/>
                  </a:solidFill>
                  <a:effectLst/>
                  <a:uLnTx/>
                  <a:uFillTx/>
                  <a:latin typeface="Segoe UI Semibold" panose="020B0702040204020203" pitchFamily="34" charset="0"/>
                  <a:ea typeface="+mn-ea"/>
                  <a:cs typeface="Segoe UI Semibold" panose="020B0702040204020203" pitchFamily="34" charset="0"/>
                </a:rPr>
                <a:t>Fill this section out</a:t>
              </a:r>
              <a:endParaRPr kumimoji="0" lang="en-NZ" sz="1600" b="1" i="0" u="none" strike="noStrike" kern="1200" cap="none" spc="0" normalizeH="0" baseline="0" noProof="0">
                <a:ln>
                  <a:noFill/>
                </a:ln>
                <a:solidFill>
                  <a:schemeClr val="bg2"/>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155815665"/>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53A5C2-0FC9-6147-B119-BB9506BCC4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3" name="Straight Connector 2">
            <a:extLst>
              <a:ext uri="{FF2B5EF4-FFF2-40B4-BE49-F238E27FC236}">
                <a16:creationId xmlns:a16="http://schemas.microsoft.com/office/drawing/2014/main" id="{6995AD80-C9D9-1B49-A57F-FA4246FA62BE}"/>
              </a:ext>
            </a:extLst>
          </p:cNvPr>
          <p:cNvCxnSpPr>
            <a:cxnSpLocks/>
          </p:cNvCxnSpPr>
          <p:nvPr userDrawn="1"/>
        </p:nvCxnSpPr>
        <p:spPr>
          <a:xfrm>
            <a:off x="438539" y="746450"/>
            <a:ext cx="1140200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person sitting in a chair using a computer&#10;&#10;Description generated with very high confidence">
            <a:extLst>
              <a:ext uri="{FF2B5EF4-FFF2-40B4-BE49-F238E27FC236}">
                <a16:creationId xmlns:a16="http://schemas.microsoft.com/office/drawing/2014/main" id="{292E431C-244B-FD47-80A6-2EC6EBBD16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1759" r="8297" b="38272"/>
          <a:stretch/>
        </p:blipFill>
        <p:spPr>
          <a:xfrm>
            <a:off x="6095999" y="2625214"/>
            <a:ext cx="6096001" cy="4232786"/>
          </a:xfrm>
          <a:prstGeom prst="rect">
            <a:avLst/>
          </a:prstGeom>
        </p:spPr>
      </p:pic>
      <p:sp>
        <p:nvSpPr>
          <p:cNvPr id="7" name="Rectangle 6">
            <a:extLst>
              <a:ext uri="{FF2B5EF4-FFF2-40B4-BE49-F238E27FC236}">
                <a16:creationId xmlns:a16="http://schemas.microsoft.com/office/drawing/2014/main" id="{48115947-47E6-284F-ABF7-1CAC954379BE}"/>
              </a:ext>
            </a:extLst>
          </p:cNvPr>
          <p:cNvSpPr/>
          <p:nvPr userDrawn="1"/>
        </p:nvSpPr>
        <p:spPr>
          <a:xfrm>
            <a:off x="-13780" y="2625214"/>
            <a:ext cx="6109779" cy="433602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Semilight" panose="020B0402040204020203" pitchFamily="34" charset="0"/>
            </a:endParaRPr>
          </a:p>
        </p:txBody>
      </p:sp>
    </p:spTree>
    <p:extLst>
      <p:ext uri="{BB962C8B-B14F-4D97-AF65-F5344CB8AC3E}">
        <p14:creationId xmlns:p14="http://schemas.microsoft.com/office/powerpoint/2010/main" val="37869110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4308DB-B8D6-3044-961C-73D9EEEEC4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3" name="Straight Connector 2">
            <a:extLst>
              <a:ext uri="{FF2B5EF4-FFF2-40B4-BE49-F238E27FC236}">
                <a16:creationId xmlns:a16="http://schemas.microsoft.com/office/drawing/2014/main" id="{1FEEC926-748F-6244-BFA7-679625A95265}"/>
              </a:ext>
            </a:extLst>
          </p:cNvPr>
          <p:cNvCxnSpPr>
            <a:cxnSpLocks/>
          </p:cNvCxnSpPr>
          <p:nvPr userDrawn="1"/>
        </p:nvCxnSpPr>
        <p:spPr>
          <a:xfrm>
            <a:off x="438539" y="746450"/>
            <a:ext cx="1140200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88357DA-F1EB-E945-9874-405EF84C77EF}"/>
              </a:ext>
            </a:extLst>
          </p:cNvPr>
          <p:cNvSpPr/>
          <p:nvPr userDrawn="1"/>
        </p:nvSpPr>
        <p:spPr>
          <a:xfrm>
            <a:off x="-13780" y="2625214"/>
            <a:ext cx="6109779" cy="433602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Semilight" panose="020B0402040204020203" pitchFamily="34" charset="0"/>
            </a:endParaRPr>
          </a:p>
        </p:txBody>
      </p:sp>
    </p:spTree>
    <p:extLst>
      <p:ext uri="{BB962C8B-B14F-4D97-AF65-F5344CB8AC3E}">
        <p14:creationId xmlns:p14="http://schemas.microsoft.com/office/powerpoint/2010/main" val="429474728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CB28EA-5A8A-9646-A76A-D84950F0A8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3" name="Straight Connector 2">
            <a:extLst>
              <a:ext uri="{FF2B5EF4-FFF2-40B4-BE49-F238E27FC236}">
                <a16:creationId xmlns:a16="http://schemas.microsoft.com/office/drawing/2014/main" id="{1EA02719-2D5C-0146-9938-1C3AC9EDCB4E}"/>
              </a:ext>
            </a:extLst>
          </p:cNvPr>
          <p:cNvCxnSpPr>
            <a:cxnSpLocks/>
          </p:cNvCxnSpPr>
          <p:nvPr userDrawn="1"/>
        </p:nvCxnSpPr>
        <p:spPr>
          <a:xfrm>
            <a:off x="438539" y="746450"/>
            <a:ext cx="434169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6D7255A-464F-6C4E-9400-9593D2D3D943}"/>
              </a:ext>
            </a:extLst>
          </p:cNvPr>
          <p:cNvSpPr/>
          <p:nvPr userDrawn="1"/>
        </p:nvSpPr>
        <p:spPr>
          <a:xfrm>
            <a:off x="5251010" y="0"/>
            <a:ext cx="694099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Semilight" panose="020B0402040204020203" pitchFamily="34" charset="0"/>
            </a:endParaRPr>
          </a:p>
        </p:txBody>
      </p:sp>
    </p:spTree>
    <p:extLst>
      <p:ext uri="{BB962C8B-B14F-4D97-AF65-F5344CB8AC3E}">
        <p14:creationId xmlns:p14="http://schemas.microsoft.com/office/powerpoint/2010/main" val="23528212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2"/>
        </a:solidFill>
        <a:effectLst/>
      </p:bgPr>
    </p:bg>
    <p:spTree>
      <p:nvGrpSpPr>
        <p:cNvPr id="1" name=""/>
        <p:cNvGrpSpPr/>
        <p:nvPr/>
      </p:nvGrpSpPr>
      <p:grpSpPr>
        <a:xfrm>
          <a:off x="0" y="0"/>
          <a:ext cx="0" cy="0"/>
          <a:chOff x="0" y="0"/>
          <a:chExt cx="0" cy="0"/>
        </a:xfrm>
      </p:grpSpPr>
      <p:pic>
        <p:nvPicPr>
          <p:cNvPr id="9" name="Picture 8" descr="A person sitting at a table using a computer&#10;&#10;Description generated with very high confidence">
            <a:extLst>
              <a:ext uri="{FF2B5EF4-FFF2-40B4-BE49-F238E27FC236}">
                <a16:creationId xmlns:a16="http://schemas.microsoft.com/office/drawing/2014/main" id="{CF5EA212-DBD5-0347-9AA0-513738F1C782}"/>
              </a:ext>
            </a:extLst>
          </p:cNvPr>
          <p:cNvPicPr>
            <a:picLocks noChangeAspect="1"/>
          </p:cNvPicPr>
          <p:nvPr userDrawn="1"/>
        </p:nvPicPr>
        <p:blipFill rotWithShape="1">
          <a:blip r:embed="rId2"/>
          <a:srcRect l="1966"/>
          <a:stretch/>
        </p:blipFill>
        <p:spPr>
          <a:xfrm>
            <a:off x="1" y="0"/>
            <a:ext cx="12192000" cy="6995516"/>
          </a:xfrm>
          <a:prstGeom prst="rect">
            <a:avLst/>
          </a:prstGeom>
        </p:spPr>
      </p:pic>
      <p:sp>
        <p:nvSpPr>
          <p:cNvPr id="3" name="Rectangle 2">
            <a:extLst>
              <a:ext uri="{FF2B5EF4-FFF2-40B4-BE49-F238E27FC236}">
                <a16:creationId xmlns:a16="http://schemas.microsoft.com/office/drawing/2014/main" id="{A96C0FC7-1A9D-DB4D-A0A9-07ACEE31134B}"/>
              </a:ext>
            </a:extLst>
          </p:cNvPr>
          <p:cNvSpPr/>
          <p:nvPr userDrawn="1"/>
        </p:nvSpPr>
        <p:spPr bwMode="auto">
          <a:xfrm>
            <a:off x="-1" y="0"/>
            <a:ext cx="12192000" cy="6858000"/>
          </a:xfrm>
          <a:prstGeom prst="rect">
            <a:avLst/>
          </a:prstGeom>
          <a:solidFill>
            <a:schemeClr val="bg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08B53479-7C58-8243-A54F-7B170A5B0705}"/>
              </a:ext>
            </a:extLst>
          </p:cNvPr>
          <p:cNvCxnSpPr>
            <a:cxnSpLocks/>
          </p:cNvCxnSpPr>
          <p:nvPr userDrawn="1"/>
        </p:nvCxnSpPr>
        <p:spPr>
          <a:xfrm>
            <a:off x="438539" y="746450"/>
            <a:ext cx="1140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MS logo white - EMF" descr="Microsoft logo white text version">
            <a:extLst>
              <a:ext uri="{FF2B5EF4-FFF2-40B4-BE49-F238E27FC236}">
                <a16:creationId xmlns:a16="http://schemas.microsoft.com/office/drawing/2014/main" id="{539104B7-A77E-D244-AE78-B3059C7F2AE3}"/>
              </a:ext>
            </a:extLst>
          </p:cNvPr>
          <p:cNvPicPr>
            <a:picLocks noChangeAspect="1"/>
          </p:cNvPicPr>
          <p:nvPr userDrawn="1"/>
        </p:nvPicPr>
        <p:blipFill>
          <a:blip r:embed="rId3"/>
          <a:stretch>
            <a:fillRect/>
          </a:stretch>
        </p:blipFill>
        <p:spPr bwMode="black">
          <a:xfrm>
            <a:off x="441944" y="316920"/>
            <a:ext cx="914400" cy="195837"/>
          </a:xfrm>
          <a:prstGeom prst="rect">
            <a:avLst/>
          </a:prstGeom>
        </p:spPr>
      </p:pic>
    </p:spTree>
    <p:extLst>
      <p:ext uri="{BB962C8B-B14F-4D97-AF65-F5344CB8AC3E}">
        <p14:creationId xmlns:p14="http://schemas.microsoft.com/office/powerpoint/2010/main" val="2826257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tx2"/>
        </a:solidFill>
        <a:effectLst/>
      </p:bgPr>
    </p:bg>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E86D3C08-C203-0845-B827-5B21CBD7FC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53"/>
          <a:stretch/>
        </p:blipFill>
        <p:spPr>
          <a:xfrm>
            <a:off x="0" y="0"/>
            <a:ext cx="12192000" cy="6994521"/>
          </a:xfrm>
          <a:prstGeom prst="rect">
            <a:avLst/>
          </a:prstGeom>
        </p:spPr>
      </p:pic>
      <p:sp>
        <p:nvSpPr>
          <p:cNvPr id="3" name="Rectangle 2">
            <a:extLst>
              <a:ext uri="{FF2B5EF4-FFF2-40B4-BE49-F238E27FC236}">
                <a16:creationId xmlns:a16="http://schemas.microsoft.com/office/drawing/2014/main" id="{A96C0FC7-1A9D-DB4D-A0A9-07ACEE31134B}"/>
              </a:ext>
            </a:extLst>
          </p:cNvPr>
          <p:cNvSpPr/>
          <p:nvPr userDrawn="1"/>
        </p:nvSpPr>
        <p:spPr bwMode="auto">
          <a:xfrm>
            <a:off x="0" y="0"/>
            <a:ext cx="12192000" cy="6858000"/>
          </a:xfrm>
          <a:prstGeom prst="rect">
            <a:avLst/>
          </a:prstGeom>
          <a:solidFill>
            <a:schemeClr val="bg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08B53479-7C58-8243-A54F-7B170A5B0705}"/>
              </a:ext>
            </a:extLst>
          </p:cNvPr>
          <p:cNvCxnSpPr>
            <a:cxnSpLocks/>
          </p:cNvCxnSpPr>
          <p:nvPr userDrawn="1"/>
        </p:nvCxnSpPr>
        <p:spPr>
          <a:xfrm>
            <a:off x="438539" y="746450"/>
            <a:ext cx="1140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MS logo white - EMF" descr="Microsoft logo white text version">
            <a:extLst>
              <a:ext uri="{FF2B5EF4-FFF2-40B4-BE49-F238E27FC236}">
                <a16:creationId xmlns:a16="http://schemas.microsoft.com/office/drawing/2014/main" id="{539104B7-A77E-D244-AE78-B3059C7F2AE3}"/>
              </a:ext>
            </a:extLst>
          </p:cNvPr>
          <p:cNvPicPr>
            <a:picLocks noChangeAspect="1"/>
          </p:cNvPicPr>
          <p:nvPr userDrawn="1"/>
        </p:nvPicPr>
        <p:blipFill>
          <a:blip r:embed="rId3"/>
          <a:stretch>
            <a:fillRect/>
          </a:stretch>
        </p:blipFill>
        <p:spPr bwMode="black">
          <a:xfrm>
            <a:off x="441944" y="316920"/>
            <a:ext cx="914400" cy="195837"/>
          </a:xfrm>
          <a:prstGeom prst="rect">
            <a:avLst/>
          </a:prstGeom>
        </p:spPr>
      </p:pic>
    </p:spTree>
    <p:extLst>
      <p:ext uri="{BB962C8B-B14F-4D97-AF65-F5344CB8AC3E}">
        <p14:creationId xmlns:p14="http://schemas.microsoft.com/office/powerpoint/2010/main" val="1355001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678" y="6337005"/>
            <a:ext cx="1231052" cy="452717"/>
          </a:xfrm>
          <a:prstGeom prst="rect">
            <a:avLst/>
          </a:prstGeom>
        </p:spPr>
      </p:pic>
      <p:cxnSp>
        <p:nvCxnSpPr>
          <p:cNvPr id="5" name="Straight Connector 4"/>
          <p:cNvCxnSpPr>
            <a:cxnSpLocks/>
          </p:cNvCxnSpPr>
          <p:nvPr userDrawn="1"/>
        </p:nvCxnSpPr>
        <p:spPr>
          <a:xfrm>
            <a:off x="282371" y="6262581"/>
            <a:ext cx="11806847"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756999"/>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0C1A04-27D3-7544-847A-7206706814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3" name="Straight Connector 2">
            <a:extLst>
              <a:ext uri="{FF2B5EF4-FFF2-40B4-BE49-F238E27FC236}">
                <a16:creationId xmlns:a16="http://schemas.microsoft.com/office/drawing/2014/main" id="{5DD6E4B9-F56D-6347-8C7B-EC383DE04620}"/>
              </a:ext>
            </a:extLst>
          </p:cNvPr>
          <p:cNvCxnSpPr>
            <a:cxnSpLocks/>
          </p:cNvCxnSpPr>
          <p:nvPr userDrawn="1"/>
        </p:nvCxnSpPr>
        <p:spPr>
          <a:xfrm>
            <a:off x="438539" y="746450"/>
            <a:ext cx="434169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2DFCE28-A863-BC41-B7CB-9BFD0D6FA65C}"/>
              </a:ext>
            </a:extLst>
          </p:cNvPr>
          <p:cNvSpPr/>
          <p:nvPr userDrawn="1"/>
        </p:nvSpPr>
        <p:spPr>
          <a:xfrm>
            <a:off x="5251010" y="0"/>
            <a:ext cx="6940990" cy="6858000"/>
          </a:xfrm>
          <a:prstGeom prst="rect">
            <a:avLst/>
          </a:prstGeom>
          <a:solidFill>
            <a:srgbClr val="02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Semilight" panose="020B0402040204020203" pitchFamily="34" charset="0"/>
            </a:endParaRPr>
          </a:p>
        </p:txBody>
      </p:sp>
    </p:spTree>
    <p:extLst>
      <p:ext uri="{BB962C8B-B14F-4D97-AF65-F5344CB8AC3E}">
        <p14:creationId xmlns:p14="http://schemas.microsoft.com/office/powerpoint/2010/main" val="3680478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F58E8C-D7ED-E347-A13B-53BDAF47D7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3" name="Straight Connector 2">
            <a:extLst>
              <a:ext uri="{FF2B5EF4-FFF2-40B4-BE49-F238E27FC236}">
                <a16:creationId xmlns:a16="http://schemas.microsoft.com/office/drawing/2014/main" id="{B927DF4D-F5AB-4E4F-8FC8-B237470C80E7}"/>
              </a:ext>
            </a:extLst>
          </p:cNvPr>
          <p:cNvCxnSpPr>
            <a:cxnSpLocks/>
          </p:cNvCxnSpPr>
          <p:nvPr userDrawn="1"/>
        </p:nvCxnSpPr>
        <p:spPr>
          <a:xfrm>
            <a:off x="438539" y="746450"/>
            <a:ext cx="591560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C1E8542-63CF-2E46-AF19-656C494FA060}"/>
              </a:ext>
            </a:extLst>
          </p:cNvPr>
          <p:cNvSpPr/>
          <p:nvPr userDrawn="1"/>
        </p:nvSpPr>
        <p:spPr>
          <a:xfrm>
            <a:off x="6718042" y="0"/>
            <a:ext cx="547395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Semilight" panose="020B0402040204020203" pitchFamily="34" charset="0"/>
            </a:endParaRPr>
          </a:p>
        </p:txBody>
      </p:sp>
    </p:spTree>
    <p:extLst>
      <p:ext uri="{BB962C8B-B14F-4D97-AF65-F5344CB8AC3E}">
        <p14:creationId xmlns:p14="http://schemas.microsoft.com/office/powerpoint/2010/main" val="23109826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0873FE-8B4B-C54B-90D8-A92121D419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3" name="Straight Connector 2">
            <a:extLst>
              <a:ext uri="{FF2B5EF4-FFF2-40B4-BE49-F238E27FC236}">
                <a16:creationId xmlns:a16="http://schemas.microsoft.com/office/drawing/2014/main" id="{26BAF40A-8523-F441-940A-D0439DD7168A}"/>
              </a:ext>
            </a:extLst>
          </p:cNvPr>
          <p:cNvCxnSpPr>
            <a:cxnSpLocks/>
          </p:cNvCxnSpPr>
          <p:nvPr userDrawn="1"/>
        </p:nvCxnSpPr>
        <p:spPr>
          <a:xfrm>
            <a:off x="438539" y="746450"/>
            <a:ext cx="591560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530CE1E-4089-434E-AAF5-DA9D1BB44473}"/>
              </a:ext>
            </a:extLst>
          </p:cNvPr>
          <p:cNvSpPr/>
          <p:nvPr userDrawn="1"/>
        </p:nvSpPr>
        <p:spPr>
          <a:xfrm>
            <a:off x="6718042" y="0"/>
            <a:ext cx="5473958" cy="6858000"/>
          </a:xfrm>
          <a:prstGeom prst="rect">
            <a:avLst/>
          </a:prstGeom>
          <a:solidFill>
            <a:srgbClr val="02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Semilight" panose="020B0402040204020203" pitchFamily="34" charset="0"/>
            </a:endParaRPr>
          </a:p>
        </p:txBody>
      </p:sp>
    </p:spTree>
    <p:extLst>
      <p:ext uri="{BB962C8B-B14F-4D97-AF65-F5344CB8AC3E}">
        <p14:creationId xmlns:p14="http://schemas.microsoft.com/office/powerpoint/2010/main" val="17607520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5C0C09-FCD4-0C49-BEF6-20148C2EE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3" name="Straight Connector 2">
            <a:extLst>
              <a:ext uri="{FF2B5EF4-FFF2-40B4-BE49-F238E27FC236}">
                <a16:creationId xmlns:a16="http://schemas.microsoft.com/office/drawing/2014/main" id="{C4840213-C0D4-5B41-80BC-45EF63C137BA}"/>
              </a:ext>
            </a:extLst>
          </p:cNvPr>
          <p:cNvCxnSpPr>
            <a:cxnSpLocks/>
          </p:cNvCxnSpPr>
          <p:nvPr userDrawn="1"/>
        </p:nvCxnSpPr>
        <p:spPr>
          <a:xfrm>
            <a:off x="438539" y="746450"/>
            <a:ext cx="635555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7D7F229-98BB-5B40-AB5F-ACBEFA0ACA6E}"/>
              </a:ext>
            </a:extLst>
          </p:cNvPr>
          <p:cNvSpPr/>
          <p:nvPr userDrawn="1"/>
        </p:nvSpPr>
        <p:spPr>
          <a:xfrm>
            <a:off x="7141326" y="0"/>
            <a:ext cx="5050673"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Semilight" panose="020B0402040204020203" pitchFamily="34" charset="0"/>
            </a:endParaRPr>
          </a:p>
        </p:txBody>
      </p:sp>
    </p:spTree>
    <p:extLst>
      <p:ext uri="{BB962C8B-B14F-4D97-AF65-F5344CB8AC3E}">
        <p14:creationId xmlns:p14="http://schemas.microsoft.com/office/powerpoint/2010/main" val="13722375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165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72161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8179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p:bg>
      <p:bgPr>
        <a:solidFill>
          <a:srgbClr val="274B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7472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BLANK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2783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Use Case with Text">
    <p:spTree>
      <p:nvGrpSpPr>
        <p:cNvPr id="1" name=""/>
        <p:cNvGrpSpPr/>
        <p:nvPr/>
      </p:nvGrpSpPr>
      <p:grpSpPr>
        <a:xfrm>
          <a:off x="0" y="0"/>
          <a:ext cx="0" cy="0"/>
          <a:chOff x="0" y="0"/>
          <a:chExt cx="0" cy="0"/>
        </a:xfrm>
      </p:grpSpPr>
      <p:sp>
        <p:nvSpPr>
          <p:cNvPr id="2" name="Title 1"/>
          <p:cNvSpPr>
            <a:spLocks noGrp="1"/>
          </p:cNvSpPr>
          <p:nvPr>
            <p:ph type="title"/>
          </p:nvPr>
        </p:nvSpPr>
        <p:spPr>
          <a:xfrm>
            <a:off x="269302" y="291102"/>
            <a:ext cx="8516036" cy="899665"/>
          </a:xfrm>
        </p:spPr>
        <p:txBody>
          <a:bodyPr/>
          <a:lstStyle/>
          <a:p>
            <a:r>
              <a:rPr lang="en-US"/>
              <a:t>Click to edit Master title style</a:t>
            </a:r>
          </a:p>
        </p:txBody>
      </p:sp>
      <p:sp>
        <p:nvSpPr>
          <p:cNvPr id="6" name="Text Placeholder 5"/>
          <p:cNvSpPr>
            <a:spLocks noGrp="1"/>
          </p:cNvSpPr>
          <p:nvPr>
            <p:ph type="body" sz="quarter" idx="10"/>
          </p:nvPr>
        </p:nvSpPr>
        <p:spPr>
          <a:xfrm>
            <a:off x="269239" y="1189176"/>
            <a:ext cx="8516036" cy="1753279"/>
          </a:xfrm>
        </p:spPr>
        <p:txBody>
          <a:bodyPr lIns="182880" tIns="146304" rIns="182880" bIns="146304"/>
          <a:lstStyle>
            <a:lvl1pPr marL="0" indent="0">
              <a:buNone/>
              <a:defRPr sz="2745">
                <a:gradFill>
                  <a:gsLst>
                    <a:gs pos="100000">
                      <a:schemeClr val="accent1"/>
                    </a:gs>
                    <a:gs pos="0">
                      <a:schemeClr val="accent1"/>
                    </a:gs>
                  </a:gsLst>
                  <a:lin ang="5400000" scaled="0"/>
                </a:gradFill>
              </a:defRPr>
            </a:lvl1pPr>
            <a:lvl2pPr marL="0" indent="0">
              <a:buFontTx/>
              <a:buNone/>
              <a:defRPr sz="1765">
                <a:latin typeface="+mj-lt"/>
              </a:defRPr>
            </a:lvl2pPr>
            <a:lvl3pPr marL="166517" indent="-166517">
              <a:buFont typeface="Arial" panose="020B0604020202020204" pitchFamily="34" charset="0"/>
              <a:buChar char="•"/>
              <a:defRPr sz="1568"/>
            </a:lvl3pPr>
            <a:lvl4pPr marL="340814" indent="-174297">
              <a:buFont typeface="Arial" panose="020B0604020202020204" pitchFamily="34" charset="0"/>
              <a:buChar char="•"/>
              <a:defRPr sz="1372"/>
            </a:lvl4pPr>
            <a:lvl5pPr marL="504217" indent="-166517">
              <a:buFont typeface="Arial" panose="020B0604020202020204" pitchFamily="34" charset="0"/>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p:nvPr userDrawn="1"/>
        </p:nvSpPr>
        <p:spPr bwMode="auto">
          <a:xfrm>
            <a:off x="9054168" y="0"/>
            <a:ext cx="3137487"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9054168" y="3877276"/>
            <a:ext cx="3137487" cy="29807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p:cNvSpPr>
            <a:spLocks noGrp="1"/>
          </p:cNvSpPr>
          <p:nvPr>
            <p:ph type="body" sz="quarter" idx="11"/>
          </p:nvPr>
        </p:nvSpPr>
        <p:spPr>
          <a:xfrm>
            <a:off x="9233488" y="4056275"/>
            <a:ext cx="2689274" cy="1430386"/>
          </a:xfrm>
        </p:spPr>
        <p:txBody>
          <a:bodyPr lIns="182880" tIns="146304" rIns="182880" bIns="146304"/>
          <a:lstStyle>
            <a:lvl1pPr marL="0" indent="0">
              <a:buNone/>
              <a:defRPr sz="1765">
                <a:gradFill>
                  <a:gsLst>
                    <a:gs pos="0">
                      <a:srgbClr val="FFFFFF"/>
                    </a:gs>
                    <a:gs pos="100000">
                      <a:srgbClr val="FFFFFF"/>
                    </a:gs>
                  </a:gsLst>
                  <a:lin ang="5400000" scaled="0"/>
                </a:gradFill>
              </a:defRPr>
            </a:lvl1pPr>
            <a:lvl2pPr marL="171185" indent="-171185">
              <a:defRPr sz="1568">
                <a:gradFill>
                  <a:gsLst>
                    <a:gs pos="0">
                      <a:srgbClr val="FFFFFF"/>
                    </a:gs>
                    <a:gs pos="100000">
                      <a:srgbClr val="FFFFFF"/>
                    </a:gs>
                  </a:gsLst>
                  <a:lin ang="5400000" scaled="0"/>
                </a:gradFill>
              </a:defRPr>
            </a:lvl2pPr>
            <a:lvl3pPr marL="336145" indent="-164960">
              <a:defRPr sz="1372">
                <a:gradFill>
                  <a:gsLst>
                    <a:gs pos="0">
                      <a:srgbClr val="FFFFFF"/>
                    </a:gs>
                    <a:gs pos="100000">
                      <a:srgbClr val="FFFFFF"/>
                    </a:gs>
                  </a:gsLst>
                  <a:lin ang="5400000" scaled="0"/>
                </a:gradFill>
              </a:defRPr>
            </a:lvl3pPr>
            <a:lvl4pPr marL="507330" indent="-171185">
              <a:tabLst/>
              <a:defRPr sz="1176">
                <a:gradFill>
                  <a:gsLst>
                    <a:gs pos="0">
                      <a:srgbClr val="FFFFFF"/>
                    </a:gs>
                    <a:gs pos="100000">
                      <a:srgbClr val="FFFFFF"/>
                    </a:gs>
                  </a:gsLst>
                  <a:lin ang="5400000" scaled="0"/>
                </a:gradFill>
              </a:defRPr>
            </a:lvl4pPr>
            <a:lvl5pPr marL="672290" indent="-164960">
              <a:defRPr sz="1176">
                <a:gradFill>
                  <a:gsLst>
                    <a:gs pos="0">
                      <a:srgbClr val="FFFFFF"/>
                    </a:gs>
                    <a:gs pos="100000">
                      <a:srgbClr val="FFFFFF"/>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3927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44C58720-4630-EB41-9569-222B3DE80BF9}"/>
              </a:ext>
            </a:extLst>
          </p:cNvPr>
          <p:cNvSpPr txBox="1">
            <a:spLocks/>
          </p:cNvSpPr>
          <p:nvPr userDrawn="1"/>
        </p:nvSpPr>
        <p:spPr>
          <a:xfrm>
            <a:off x="6089651" y="0"/>
            <a:ext cx="6102349" cy="6994525"/>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bg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9803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Use Case 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302" y="291102"/>
            <a:ext cx="8516036" cy="899665"/>
          </a:xfrm>
        </p:spPr>
        <p:txBody>
          <a:bodyPr/>
          <a:lstStyle/>
          <a:p>
            <a:r>
              <a:rPr lang="en-US"/>
              <a:t>Click to edit Master title style</a:t>
            </a:r>
          </a:p>
        </p:txBody>
      </p:sp>
      <p:sp>
        <p:nvSpPr>
          <p:cNvPr id="3" name="Rectangle 2"/>
          <p:cNvSpPr/>
          <p:nvPr userDrawn="1"/>
        </p:nvSpPr>
        <p:spPr bwMode="auto">
          <a:xfrm>
            <a:off x="9054168" y="0"/>
            <a:ext cx="3137487"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9054168" y="3877276"/>
            <a:ext cx="3137487" cy="29807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p:cNvSpPr>
            <a:spLocks noGrp="1"/>
          </p:cNvSpPr>
          <p:nvPr>
            <p:ph type="body" sz="quarter" idx="11"/>
          </p:nvPr>
        </p:nvSpPr>
        <p:spPr>
          <a:xfrm>
            <a:off x="9233488" y="4056275"/>
            <a:ext cx="2689274" cy="1430386"/>
          </a:xfrm>
        </p:spPr>
        <p:txBody>
          <a:bodyPr lIns="182880" tIns="146304" rIns="182880" bIns="146304"/>
          <a:lstStyle>
            <a:lvl1pPr marL="0" indent="0">
              <a:buNone/>
              <a:defRPr sz="1765">
                <a:gradFill>
                  <a:gsLst>
                    <a:gs pos="0">
                      <a:srgbClr val="FFFFFF"/>
                    </a:gs>
                    <a:gs pos="100000">
                      <a:srgbClr val="FFFFFF"/>
                    </a:gs>
                  </a:gsLst>
                  <a:lin ang="5400000" scaled="0"/>
                </a:gradFill>
              </a:defRPr>
            </a:lvl1pPr>
            <a:lvl2pPr marL="171185" indent="-171185">
              <a:defRPr sz="1568">
                <a:gradFill>
                  <a:gsLst>
                    <a:gs pos="0">
                      <a:srgbClr val="FFFFFF"/>
                    </a:gs>
                    <a:gs pos="100000">
                      <a:srgbClr val="FFFFFF"/>
                    </a:gs>
                  </a:gsLst>
                  <a:lin ang="5400000" scaled="0"/>
                </a:gradFill>
              </a:defRPr>
            </a:lvl2pPr>
            <a:lvl3pPr marL="336145" indent="-164960">
              <a:defRPr sz="1372">
                <a:gradFill>
                  <a:gsLst>
                    <a:gs pos="0">
                      <a:srgbClr val="FFFFFF"/>
                    </a:gs>
                    <a:gs pos="100000">
                      <a:srgbClr val="FFFFFF"/>
                    </a:gs>
                  </a:gsLst>
                  <a:lin ang="5400000" scaled="0"/>
                </a:gradFill>
              </a:defRPr>
            </a:lvl3pPr>
            <a:lvl4pPr marL="507330" indent="-171185">
              <a:tabLst/>
              <a:defRPr sz="1176">
                <a:gradFill>
                  <a:gsLst>
                    <a:gs pos="0">
                      <a:srgbClr val="FFFFFF"/>
                    </a:gs>
                    <a:gs pos="100000">
                      <a:srgbClr val="FFFFFF"/>
                    </a:gs>
                  </a:gsLst>
                  <a:lin ang="5400000" scaled="0"/>
                </a:gradFill>
              </a:defRPr>
            </a:lvl4pPr>
            <a:lvl5pPr marL="672290" indent="-164960">
              <a:defRPr sz="1176">
                <a:gradFill>
                  <a:gsLst>
                    <a:gs pos="0">
                      <a:srgbClr val="FFFFFF"/>
                    </a:gs>
                    <a:gs pos="100000">
                      <a:srgbClr val="FFFFFF"/>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6591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22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84138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242" t="15754" r="1"/>
          <a:stretch/>
        </p:blipFill>
        <p:spPr>
          <a:xfrm>
            <a:off x="0" y="0"/>
            <a:ext cx="12192000" cy="6858000"/>
          </a:xfrm>
          <a:prstGeom prst="rect">
            <a:avLst/>
          </a:prstGeom>
        </p:spPr>
      </p:pic>
      <p:sp>
        <p:nvSpPr>
          <p:cNvPr id="2" name="Rectangle 1"/>
          <p:cNvSpPr/>
          <p:nvPr userDrawn="1"/>
        </p:nvSpPr>
        <p:spPr bwMode="auto">
          <a:xfrm>
            <a:off x="1" y="0"/>
            <a:ext cx="6636152" cy="6858000"/>
          </a:xfrm>
          <a:prstGeom prst="rect">
            <a:avLst/>
          </a:prstGeom>
          <a:gradFill flip="none" rotWithShape="1">
            <a:gsLst>
              <a:gs pos="56000">
                <a:schemeClr val="accent3">
                  <a:alpha val="16000"/>
                </a:schemeClr>
              </a:gs>
              <a:gs pos="0">
                <a:schemeClr val="accent3">
                  <a:lumMod val="0"/>
                  <a:lumOff val="100000"/>
                  <a:alpha val="0"/>
                </a:schemeClr>
              </a:gs>
              <a:gs pos="100000">
                <a:schemeClr val="accent3">
                  <a:alpha val="46000"/>
                </a:schemeClr>
              </a:gs>
            </a:gsLst>
            <a:lin ang="108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26" fontAlgn="base">
              <a:spcBef>
                <a:spcPct val="0"/>
              </a:spcBef>
              <a:spcAft>
                <a:spcPct val="0"/>
              </a:spcAft>
            </a:pPr>
            <a:endParaRPr lang="en-US" sz="2666">
              <a:gradFill>
                <a:gsLst>
                  <a:gs pos="0">
                    <a:srgbClr val="FFFFFF"/>
                  </a:gs>
                  <a:gs pos="100000">
                    <a:srgbClr val="FFFFFF"/>
                  </a:gs>
                </a:gsLst>
                <a:lin ang="5400000" scaled="0"/>
              </a:gradFill>
            </a:endParaRPr>
          </a:p>
        </p:txBody>
      </p:sp>
      <p:sp>
        <p:nvSpPr>
          <p:cNvPr id="3" name="Rectangle 2">
            <a:extLst>
              <a:ext uri="{FF2B5EF4-FFF2-40B4-BE49-F238E27FC236}">
                <a16:creationId xmlns:a16="http://schemas.microsoft.com/office/drawing/2014/main" id="{0217CD2C-BD43-45F6-ABE1-D215044BAD7A}"/>
              </a:ext>
            </a:extLst>
          </p:cNvPr>
          <p:cNvSpPr/>
          <p:nvPr userDrawn="1"/>
        </p:nvSpPr>
        <p:spPr bwMode="auto">
          <a:xfrm>
            <a:off x="0" y="0"/>
            <a:ext cx="12192000" cy="6858000"/>
          </a:xfrm>
          <a:prstGeom prst="rect">
            <a:avLst/>
          </a:prstGeom>
          <a:solidFill>
            <a:srgbClr val="161716">
              <a:alpha val="5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63783" y="470069"/>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699377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4918BA-FC7F-6443-B3E5-F9B1E9C5F0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96C0FC7-1A9D-DB4D-A0A9-07ACEE31134B}"/>
              </a:ext>
            </a:extLst>
          </p:cNvPr>
          <p:cNvSpPr/>
          <p:nvPr userDrawn="1"/>
        </p:nvSpPr>
        <p:spPr bwMode="auto">
          <a:xfrm>
            <a:off x="1" y="0"/>
            <a:ext cx="12192000" cy="6858000"/>
          </a:xfrm>
          <a:prstGeom prst="rect">
            <a:avLst/>
          </a:prstGeom>
          <a:solidFill>
            <a:schemeClr val="bg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08B53479-7C58-8243-A54F-7B170A5B0705}"/>
              </a:ext>
            </a:extLst>
          </p:cNvPr>
          <p:cNvCxnSpPr>
            <a:cxnSpLocks/>
          </p:cNvCxnSpPr>
          <p:nvPr userDrawn="1"/>
        </p:nvCxnSpPr>
        <p:spPr>
          <a:xfrm>
            <a:off x="438539" y="746450"/>
            <a:ext cx="114020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MS logo white - EMF" descr="Microsoft logo white text version">
            <a:extLst>
              <a:ext uri="{FF2B5EF4-FFF2-40B4-BE49-F238E27FC236}">
                <a16:creationId xmlns:a16="http://schemas.microsoft.com/office/drawing/2014/main" id="{539104B7-A77E-D244-AE78-B3059C7F2AE3}"/>
              </a:ext>
            </a:extLst>
          </p:cNvPr>
          <p:cNvPicPr>
            <a:picLocks noChangeAspect="1"/>
          </p:cNvPicPr>
          <p:nvPr userDrawn="1"/>
        </p:nvPicPr>
        <p:blipFill>
          <a:blip r:embed="rId3"/>
          <a:stretch>
            <a:fillRect/>
          </a:stretch>
        </p:blipFill>
        <p:spPr bwMode="black">
          <a:xfrm>
            <a:off x="441944" y="316920"/>
            <a:ext cx="914400" cy="195837"/>
          </a:xfrm>
          <a:prstGeom prst="rect">
            <a:avLst/>
          </a:prstGeom>
        </p:spPr>
      </p:pic>
    </p:spTree>
    <p:extLst>
      <p:ext uri="{BB962C8B-B14F-4D97-AF65-F5344CB8AC3E}">
        <p14:creationId xmlns:p14="http://schemas.microsoft.com/office/powerpoint/2010/main" val="2417286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DFF6095-76C5-1D4F-940C-D0DA06882888}"/>
              </a:ext>
            </a:extLst>
          </p:cNvPr>
          <p:cNvCxnSpPr>
            <a:cxnSpLocks/>
          </p:cNvCxnSpPr>
          <p:nvPr userDrawn="1"/>
        </p:nvCxnSpPr>
        <p:spPr>
          <a:xfrm>
            <a:off x="652520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Man looking at his computer" title="Microsoft brand photo">
            <a:extLst>
              <a:ext uri="{FF2B5EF4-FFF2-40B4-BE49-F238E27FC236}">
                <a16:creationId xmlns:a16="http://schemas.microsoft.com/office/drawing/2014/main" id="{9B2874BB-0B37-8846-826B-138175D835CF}"/>
              </a:ext>
            </a:extLst>
          </p:cNvPr>
          <p:cNvPicPr>
            <a:picLocks noChangeAspect="1"/>
          </p:cNvPicPr>
          <p:nvPr userDrawn="1"/>
        </p:nvPicPr>
        <p:blipFill rotWithShape="1">
          <a:blip r:embed="rId2"/>
          <a:srcRect l="65420" t="21050" r="945" b="22155"/>
          <a:stretch/>
        </p:blipFill>
        <p:spPr>
          <a:xfrm>
            <a:off x="-1" y="0"/>
            <a:ext cx="6092191" cy="6858000"/>
          </a:xfrm>
          <a:prstGeom prst="rect">
            <a:avLst/>
          </a:prstGeom>
        </p:spPr>
      </p:pic>
      <p:sp>
        <p:nvSpPr>
          <p:cNvPr id="6" name="Rectangle 5">
            <a:extLst>
              <a:ext uri="{FF2B5EF4-FFF2-40B4-BE49-F238E27FC236}">
                <a16:creationId xmlns:a16="http://schemas.microsoft.com/office/drawing/2014/main" id="{849953B4-BE79-2D4D-A526-CED89F13113F}"/>
              </a:ext>
            </a:extLst>
          </p:cNvPr>
          <p:cNvSpPr>
            <a:spLocks/>
          </p:cNvSpPr>
          <p:nvPr userDrawn="1"/>
        </p:nvSpPr>
        <p:spPr bwMode="auto">
          <a:xfrm rot="16200000">
            <a:off x="-1170340" y="-399865"/>
            <a:ext cx="8425246" cy="6099813"/>
          </a:xfrm>
          <a:prstGeom prst="rect">
            <a:avLst/>
          </a:prstGeom>
          <a:gradFill flip="none" rotWithShape="1">
            <a:gsLst>
              <a:gs pos="0">
                <a:srgbClr val="000000">
                  <a:alpha val="70000"/>
                </a:srgbClr>
              </a:gs>
              <a:gs pos="78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pitchFamily="34" charset="0"/>
            </a:endParaRPr>
          </a:p>
        </p:txBody>
      </p:sp>
      <p:pic>
        <p:nvPicPr>
          <p:cNvPr id="7" name="Picture 6">
            <a:extLst>
              <a:ext uri="{FF2B5EF4-FFF2-40B4-BE49-F238E27FC236}">
                <a16:creationId xmlns:a16="http://schemas.microsoft.com/office/drawing/2014/main" id="{0E3AD38E-8B2F-7B4B-A84B-88DC3FAC35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25209" y="316920"/>
            <a:ext cx="914400" cy="194005"/>
          </a:xfrm>
          <a:prstGeom prst="rect">
            <a:avLst/>
          </a:prstGeom>
        </p:spPr>
      </p:pic>
    </p:spTree>
    <p:extLst>
      <p:ext uri="{BB962C8B-B14F-4D97-AF65-F5344CB8AC3E}">
        <p14:creationId xmlns:p14="http://schemas.microsoft.com/office/powerpoint/2010/main" val="1641018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lvl1pPr marL="0" indent="0">
              <a:buNone/>
              <a:defRPr/>
            </a:lvl1pPr>
          </a:lstStyle>
          <a:p>
            <a:endParaRPr lang="en-US"/>
          </a:p>
        </p:txBody>
      </p:sp>
      <p:sp>
        <p:nvSpPr>
          <p:cNvPr id="2" name="Title 1"/>
          <p:cNvSpPr>
            <a:spLocks noGrp="1"/>
          </p:cNvSpPr>
          <p:nvPr>
            <p:ph type="title" hasCustomPrompt="1"/>
          </p:nvPr>
        </p:nvSpPr>
        <p:spPr>
          <a:xfrm>
            <a:off x="269243" y="289511"/>
            <a:ext cx="5415943" cy="6369707"/>
          </a:xfrm>
          <a:noFill/>
        </p:spPr>
        <p:txBody>
          <a:bodyPr lIns="182880" tIns="182880" rIns="182880" bIns="182880"/>
          <a:lstStyle>
            <a:lvl1pPr>
              <a:defRPr>
                <a:solidFill>
                  <a:schemeClr val="accent2"/>
                </a:solidFill>
              </a:defRPr>
            </a:lvl1pPr>
          </a:lstStyle>
          <a:p>
            <a:r>
              <a:rPr lang="en-US"/>
              <a:t>Agenda</a:t>
            </a:r>
          </a:p>
        </p:txBody>
      </p:sp>
      <p:sp>
        <p:nvSpPr>
          <p:cNvPr id="8" name="Text Placeholder 7"/>
          <p:cNvSpPr>
            <a:spLocks noGrp="1"/>
          </p:cNvSpPr>
          <p:nvPr>
            <p:ph type="body" sz="quarter" idx="10" hasCustomPrompt="1"/>
          </p:nvPr>
        </p:nvSpPr>
        <p:spPr>
          <a:xfrm>
            <a:off x="781881" y="1564909"/>
            <a:ext cx="4903306" cy="513510"/>
          </a:xfrm>
        </p:spPr>
        <p:txBody>
          <a:bodyPr lIns="274320" anchor="ctr"/>
          <a:lstStyle>
            <a:lvl1pPr marL="0" indent="0">
              <a:buFontTx/>
              <a:buNone/>
              <a:defRPr sz="2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6444"/>
            <a:ext cx="4903306" cy="513510"/>
          </a:xfrm>
        </p:spPr>
        <p:txBody>
          <a:bodyPr lIns="274320" anchor="ctr"/>
          <a:lstStyle>
            <a:lvl1pPr marL="0" indent="0">
              <a:buFontTx/>
              <a:buNone/>
              <a:defRPr sz="2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7980"/>
            <a:ext cx="4903306" cy="513510"/>
          </a:xfrm>
        </p:spPr>
        <p:txBody>
          <a:bodyPr lIns="274320" anchor="ctr"/>
          <a:lstStyle>
            <a:lvl1pPr marL="0" indent="0">
              <a:buFontTx/>
              <a:buNone/>
              <a:defRPr sz="2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9514"/>
            <a:ext cx="4903306" cy="513510"/>
          </a:xfrm>
        </p:spPr>
        <p:txBody>
          <a:bodyPr lIns="274320" anchor="ctr"/>
          <a:lstStyle>
            <a:lvl1pPr marL="0" indent="0">
              <a:buFontTx/>
              <a:buNone/>
              <a:defRPr sz="2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51050"/>
            <a:ext cx="4903306" cy="513510"/>
          </a:xfrm>
        </p:spPr>
        <p:txBody>
          <a:bodyPr lIns="274320" anchor="ctr"/>
          <a:lstStyle>
            <a:lvl1pPr marL="0" indent="0">
              <a:buFontTx/>
              <a:buNone/>
              <a:defRPr sz="2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2587"/>
            <a:ext cx="4903306" cy="513510"/>
          </a:xfrm>
        </p:spPr>
        <p:txBody>
          <a:bodyPr lIns="274320" anchor="ctr"/>
          <a:lstStyle>
            <a:lvl1pPr marL="0" indent="0">
              <a:buFontTx/>
              <a:buNone/>
              <a:defRPr sz="24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5356766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7"/>
            <a:ext cx="11653523" cy="1743157"/>
          </a:xfrm>
        </p:spPr>
        <p:txBody>
          <a:bodyPr/>
          <a:lstStyle>
            <a:lvl1pPr marL="0" indent="0">
              <a:buNone/>
              <a:defRPr sz="2353">
                <a:solidFill>
                  <a:schemeClr val="tx2"/>
                </a:solidFill>
                <a:latin typeface="+mn-lt"/>
              </a:defRPr>
            </a:lvl1pPr>
            <a:lvl2pPr marL="0" indent="0">
              <a:buFontTx/>
              <a:buNone/>
              <a:defRPr sz="2353">
                <a:solidFill>
                  <a:schemeClr val="tx2"/>
                </a:solidFill>
                <a:latin typeface="+mn-lt"/>
              </a:defRPr>
            </a:lvl2pPr>
            <a:lvl3pPr marL="224049" indent="0">
              <a:buNone/>
              <a:defRPr>
                <a:solidFill>
                  <a:schemeClr val="tx2"/>
                </a:solidFill>
                <a:latin typeface="+mn-lt"/>
              </a:defRPr>
            </a:lvl3pPr>
            <a:lvl4pPr marL="448096" indent="0">
              <a:buNone/>
              <a:defRPr>
                <a:solidFill>
                  <a:schemeClr val="tx2"/>
                </a:solidFill>
                <a:latin typeface="+mn-lt"/>
              </a:defRPr>
            </a:lvl4pPr>
            <a:lvl5pPr marL="672145" indent="0">
              <a:buNone/>
              <a:defRPr>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71212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_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527"/>
            <a:ext cx="12192000" cy="6844946"/>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38190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Title &amp; Non-bulleted tex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709" b="1709"/>
          <a:stretch/>
        </p:blipFill>
        <p:spPr>
          <a:xfrm>
            <a:off x="1" y="2"/>
            <a:ext cx="12192000" cy="6833419"/>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44300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7206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6722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lose up of a woman's hand, holding Surface" title="Microsoft brand photo">
            <a:extLst>
              <a:ext uri="{FF2B5EF4-FFF2-40B4-BE49-F238E27FC236}">
                <a16:creationId xmlns:a16="http://schemas.microsoft.com/office/drawing/2014/main" id="{6025004F-4C71-9049-82D3-7E3E9E038610}"/>
              </a:ext>
            </a:extLst>
          </p:cNvPr>
          <p:cNvPicPr>
            <a:picLocks noChangeAspect="1"/>
          </p:cNvPicPr>
          <p:nvPr userDrawn="1"/>
        </p:nvPicPr>
        <p:blipFill rotWithShape="1">
          <a:blip r:embed="rId3"/>
          <a:srcRect l="40212" t="8676" r="15917" b="17317"/>
          <a:stretch/>
        </p:blipFill>
        <p:spPr>
          <a:xfrm>
            <a:off x="6096000" y="0"/>
            <a:ext cx="6096000" cy="6858000"/>
          </a:xfrm>
          <a:prstGeom prst="rect">
            <a:avLst/>
          </a:prstGeom>
        </p:spPr>
      </p:pic>
      <p:sp>
        <p:nvSpPr>
          <p:cNvPr id="7" name="Rectangle 6">
            <a:extLst>
              <a:ext uri="{FF2B5EF4-FFF2-40B4-BE49-F238E27FC236}">
                <a16:creationId xmlns:a16="http://schemas.microsoft.com/office/drawing/2014/main" id="{F0433711-C437-5040-B2D3-29E08A4B36AA}"/>
              </a:ext>
            </a:extLst>
          </p:cNvPr>
          <p:cNvSpPr>
            <a:spLocks/>
          </p:cNvSpPr>
          <p:nvPr userDrawn="1"/>
        </p:nvSpPr>
        <p:spPr bwMode="auto">
          <a:xfrm rot="16200000">
            <a:off x="4929470" y="-404530"/>
            <a:ext cx="8425246" cy="6099813"/>
          </a:xfrm>
          <a:prstGeom prst="rect">
            <a:avLst/>
          </a:prstGeom>
          <a:gradFill flip="none" rotWithShape="1">
            <a:gsLst>
              <a:gs pos="0">
                <a:srgbClr val="000000">
                  <a:alpha val="70000"/>
                </a:srgbClr>
              </a:gs>
              <a:gs pos="78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147606397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986439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Background Imag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a:solidFill>
            <a:schemeClr val="accent5"/>
          </a:solidFill>
        </p:spPr>
        <p:txBody>
          <a:bodyPr>
            <a:noAutofit/>
          </a:bodyPr>
          <a:lstStyle/>
          <a:p>
            <a:endParaRPr lang="en-US"/>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269239" y="1189179"/>
            <a:ext cx="11655079" cy="5354376"/>
          </a:xfrm>
          <a:noFill/>
        </p:spPr>
        <p:txBody>
          <a:bodyPr lIns="91440" rIns="91440">
            <a:noAutofit/>
          </a:bodyPr>
          <a:lstStyle>
            <a:lvl1pPr marL="304733" indent="-304733" algn="l">
              <a:spcBef>
                <a:spcPts val="800"/>
              </a:spcBef>
              <a:spcAft>
                <a:spcPts val="800"/>
              </a:spcAft>
              <a:buFont typeface="Arial" charset="0"/>
              <a:buChar char="•"/>
              <a:defRPr sz="2666">
                <a:solidFill>
                  <a:schemeClr val="bg1"/>
                </a:solidFill>
                <a:latin typeface="+mn-lt"/>
              </a:defRPr>
            </a:lvl1pPr>
            <a:lvl2pPr marL="380917" indent="-380917">
              <a:spcBef>
                <a:spcPts val="800"/>
              </a:spcBef>
              <a:spcAft>
                <a:spcPts val="800"/>
              </a:spcAft>
              <a:buFont typeface="Arial" charset="0"/>
              <a:buChar char="•"/>
              <a:defRPr>
                <a:latin typeface="+mn-lt"/>
              </a:defRPr>
            </a:lvl2pPr>
            <a:lvl3pPr marL="560120" indent="0">
              <a:buNone/>
              <a:defRPr/>
            </a:lvl3pPr>
            <a:lvl4pPr marL="784167" indent="0">
              <a:buNone/>
              <a:defRPr/>
            </a:lvl4pPr>
            <a:lvl5pPr marL="1008214" indent="0">
              <a:buNone/>
              <a:defRPr/>
            </a:lvl5pPr>
          </a:lstStyle>
          <a:p>
            <a:pPr lvl="0"/>
            <a:r>
              <a:rPr lang="en-US"/>
              <a:t>Click to edit Master text styles</a:t>
            </a:r>
          </a:p>
        </p:txBody>
      </p:sp>
    </p:spTree>
    <p:extLst>
      <p:ext uri="{BB962C8B-B14F-4D97-AF65-F5344CB8AC3E}">
        <p14:creationId xmlns:p14="http://schemas.microsoft.com/office/powerpoint/2010/main" val="42740101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6768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accent1"/>
        </a:solidFill>
        <a:effectLst/>
      </p:bgPr>
    </p:bg>
    <p:spTree>
      <p:nvGrpSpPr>
        <p:cNvPr id="1" name=""/>
        <p:cNvGrpSpPr/>
        <p:nvPr/>
      </p:nvGrpSpPr>
      <p:grpSpPr>
        <a:xfrm>
          <a:off x="0" y="0"/>
          <a:ext cx="0" cy="0"/>
          <a:chOff x="0" y="0"/>
          <a:chExt cx="0" cy="0"/>
        </a:xfrm>
      </p:grpSpPr>
      <p:grpSp>
        <p:nvGrpSpPr>
          <p:cNvPr id="2" name="Microsoft Logo"/>
          <p:cNvGrpSpPr/>
          <p:nvPr userDrawn="1"/>
        </p:nvGrpSpPr>
        <p:grpSpPr>
          <a:xfrm>
            <a:off x="1382184" y="3194050"/>
            <a:ext cx="3090499" cy="660401"/>
            <a:chOff x="336550" y="334963"/>
            <a:chExt cx="1136650" cy="242888"/>
          </a:xfrm>
        </p:grpSpPr>
        <p:sp>
          <p:nvSpPr>
            <p:cNvPr id="3" name="Freeform 94"/>
            <p:cNvSpPr>
              <a:spLocks/>
            </p:cNvSpPr>
            <p:nvPr userDrawn="1"/>
          </p:nvSpPr>
          <p:spPr bwMode="auto">
            <a:xfrm>
              <a:off x="650875" y="382588"/>
              <a:ext cx="158750" cy="146050"/>
            </a:xfrm>
            <a:custGeom>
              <a:avLst/>
              <a:gdLst>
                <a:gd name="T0" fmla="*/ 60 w 110"/>
                <a:gd name="T1" fmla="*/ 64 h 102"/>
                <a:gd name="T2" fmla="*/ 56 w 110"/>
                <a:gd name="T3" fmla="*/ 78 h 102"/>
                <a:gd name="T4" fmla="*/ 55 w 110"/>
                <a:gd name="T5" fmla="*/ 78 h 102"/>
                <a:gd name="T6" fmla="*/ 51 w 110"/>
                <a:gd name="T7" fmla="*/ 64 h 102"/>
                <a:gd name="T8" fmla="*/ 25 w 110"/>
                <a:gd name="T9" fmla="*/ 0 h 102"/>
                <a:gd name="T10" fmla="*/ 0 w 110"/>
                <a:gd name="T11" fmla="*/ 0 h 102"/>
                <a:gd name="T12" fmla="*/ 0 w 110"/>
                <a:gd name="T13" fmla="*/ 102 h 102"/>
                <a:gd name="T14" fmla="*/ 17 w 110"/>
                <a:gd name="T15" fmla="*/ 102 h 102"/>
                <a:gd name="T16" fmla="*/ 17 w 110"/>
                <a:gd name="T17" fmla="*/ 40 h 102"/>
                <a:gd name="T18" fmla="*/ 17 w 110"/>
                <a:gd name="T19" fmla="*/ 26 h 102"/>
                <a:gd name="T20" fmla="*/ 16 w 110"/>
                <a:gd name="T21" fmla="*/ 19 h 102"/>
                <a:gd name="T22" fmla="*/ 16 w 110"/>
                <a:gd name="T23" fmla="*/ 19 h 102"/>
                <a:gd name="T24" fmla="*/ 19 w 110"/>
                <a:gd name="T25" fmla="*/ 28 h 102"/>
                <a:gd name="T26" fmla="*/ 49 w 110"/>
                <a:gd name="T27" fmla="*/ 102 h 102"/>
                <a:gd name="T28" fmla="*/ 61 w 110"/>
                <a:gd name="T29" fmla="*/ 102 h 102"/>
                <a:gd name="T30" fmla="*/ 91 w 110"/>
                <a:gd name="T31" fmla="*/ 27 h 102"/>
                <a:gd name="T32" fmla="*/ 93 w 110"/>
                <a:gd name="T33" fmla="*/ 19 h 102"/>
                <a:gd name="T34" fmla="*/ 94 w 110"/>
                <a:gd name="T35" fmla="*/ 19 h 102"/>
                <a:gd name="T36" fmla="*/ 93 w 110"/>
                <a:gd name="T37" fmla="*/ 38 h 102"/>
                <a:gd name="T38" fmla="*/ 93 w 110"/>
                <a:gd name="T39" fmla="*/ 102 h 102"/>
                <a:gd name="T40" fmla="*/ 110 w 110"/>
                <a:gd name="T41" fmla="*/ 102 h 102"/>
                <a:gd name="T42" fmla="*/ 110 w 110"/>
                <a:gd name="T43" fmla="*/ 0 h 102"/>
                <a:gd name="T44" fmla="*/ 86 w 110"/>
                <a:gd name="T45" fmla="*/ 0 h 102"/>
                <a:gd name="T46" fmla="*/ 60 w 110"/>
                <a:gd name="T4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102">
                  <a:moveTo>
                    <a:pt x="60" y="64"/>
                  </a:moveTo>
                  <a:cubicBezTo>
                    <a:pt x="56" y="78"/>
                    <a:pt x="56" y="78"/>
                    <a:pt x="56" y="78"/>
                  </a:cubicBezTo>
                  <a:cubicBezTo>
                    <a:pt x="55" y="78"/>
                    <a:pt x="55" y="78"/>
                    <a:pt x="55" y="78"/>
                  </a:cubicBezTo>
                  <a:cubicBezTo>
                    <a:pt x="54" y="74"/>
                    <a:pt x="53" y="70"/>
                    <a:pt x="51" y="64"/>
                  </a:cubicBezTo>
                  <a:cubicBezTo>
                    <a:pt x="25" y="0"/>
                    <a:pt x="25" y="0"/>
                    <a:pt x="25" y="0"/>
                  </a:cubicBezTo>
                  <a:cubicBezTo>
                    <a:pt x="0" y="0"/>
                    <a:pt x="0" y="0"/>
                    <a:pt x="0" y="0"/>
                  </a:cubicBezTo>
                  <a:cubicBezTo>
                    <a:pt x="0" y="102"/>
                    <a:pt x="0" y="102"/>
                    <a:pt x="0" y="102"/>
                  </a:cubicBezTo>
                  <a:cubicBezTo>
                    <a:pt x="17" y="102"/>
                    <a:pt x="17" y="102"/>
                    <a:pt x="17" y="102"/>
                  </a:cubicBezTo>
                  <a:cubicBezTo>
                    <a:pt x="17" y="40"/>
                    <a:pt x="17" y="40"/>
                    <a:pt x="17" y="40"/>
                  </a:cubicBezTo>
                  <a:cubicBezTo>
                    <a:pt x="17" y="36"/>
                    <a:pt x="17" y="31"/>
                    <a:pt x="17" y="26"/>
                  </a:cubicBezTo>
                  <a:cubicBezTo>
                    <a:pt x="16" y="23"/>
                    <a:pt x="16" y="21"/>
                    <a:pt x="16" y="19"/>
                  </a:cubicBezTo>
                  <a:cubicBezTo>
                    <a:pt x="16" y="19"/>
                    <a:pt x="16" y="19"/>
                    <a:pt x="16" y="19"/>
                  </a:cubicBezTo>
                  <a:cubicBezTo>
                    <a:pt x="17" y="23"/>
                    <a:pt x="18" y="26"/>
                    <a:pt x="19" y="28"/>
                  </a:cubicBezTo>
                  <a:cubicBezTo>
                    <a:pt x="49" y="102"/>
                    <a:pt x="49" y="102"/>
                    <a:pt x="49" y="102"/>
                  </a:cubicBezTo>
                  <a:cubicBezTo>
                    <a:pt x="61" y="102"/>
                    <a:pt x="61" y="102"/>
                    <a:pt x="61" y="102"/>
                  </a:cubicBezTo>
                  <a:cubicBezTo>
                    <a:pt x="91" y="27"/>
                    <a:pt x="91" y="27"/>
                    <a:pt x="91" y="27"/>
                  </a:cubicBezTo>
                  <a:cubicBezTo>
                    <a:pt x="92" y="26"/>
                    <a:pt x="93" y="22"/>
                    <a:pt x="93" y="19"/>
                  </a:cubicBezTo>
                  <a:cubicBezTo>
                    <a:pt x="94" y="19"/>
                    <a:pt x="94" y="19"/>
                    <a:pt x="94" y="19"/>
                  </a:cubicBezTo>
                  <a:cubicBezTo>
                    <a:pt x="93" y="27"/>
                    <a:pt x="93" y="33"/>
                    <a:pt x="93" y="38"/>
                  </a:cubicBezTo>
                  <a:cubicBezTo>
                    <a:pt x="93" y="102"/>
                    <a:pt x="93" y="102"/>
                    <a:pt x="93" y="102"/>
                  </a:cubicBezTo>
                  <a:cubicBezTo>
                    <a:pt x="110" y="102"/>
                    <a:pt x="110" y="102"/>
                    <a:pt x="110" y="102"/>
                  </a:cubicBezTo>
                  <a:cubicBezTo>
                    <a:pt x="110" y="0"/>
                    <a:pt x="110" y="0"/>
                    <a:pt x="110" y="0"/>
                  </a:cubicBezTo>
                  <a:cubicBezTo>
                    <a:pt x="86" y="0"/>
                    <a:pt x="86" y="0"/>
                    <a:pt x="86" y="0"/>
                  </a:cubicBezTo>
                  <a:lnTo>
                    <a:pt x="60" y="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4" name="Rectangle 95"/>
            <p:cNvSpPr>
              <a:spLocks noChangeArrowheads="1"/>
            </p:cNvSpPr>
            <p:nvPr userDrawn="1"/>
          </p:nvSpPr>
          <p:spPr bwMode="auto">
            <a:xfrm>
              <a:off x="833438" y="423863"/>
              <a:ext cx="23813" cy="10477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5" name="Freeform 96"/>
            <p:cNvSpPr>
              <a:spLocks/>
            </p:cNvSpPr>
            <p:nvPr userDrawn="1"/>
          </p:nvSpPr>
          <p:spPr bwMode="auto">
            <a:xfrm>
              <a:off x="830263" y="379413"/>
              <a:ext cx="30163" cy="28575"/>
            </a:xfrm>
            <a:custGeom>
              <a:avLst/>
              <a:gdLst>
                <a:gd name="T0" fmla="*/ 11 w 21"/>
                <a:gd name="T1" fmla="*/ 0 h 20"/>
                <a:gd name="T2" fmla="*/ 3 w 21"/>
                <a:gd name="T3" fmla="*/ 3 h 20"/>
                <a:gd name="T4" fmla="*/ 0 w 21"/>
                <a:gd name="T5" fmla="*/ 10 h 20"/>
                <a:gd name="T6" fmla="*/ 3 w 21"/>
                <a:gd name="T7" fmla="*/ 17 h 20"/>
                <a:gd name="T8" fmla="*/ 11 w 21"/>
                <a:gd name="T9" fmla="*/ 20 h 20"/>
                <a:gd name="T10" fmla="*/ 18 w 21"/>
                <a:gd name="T11" fmla="*/ 17 h 20"/>
                <a:gd name="T12" fmla="*/ 21 w 21"/>
                <a:gd name="T13" fmla="*/ 10 h 20"/>
                <a:gd name="T14" fmla="*/ 18 w 21"/>
                <a:gd name="T15" fmla="*/ 3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8" y="0"/>
                    <a:pt x="5" y="1"/>
                    <a:pt x="3" y="3"/>
                  </a:cubicBezTo>
                  <a:cubicBezTo>
                    <a:pt x="1" y="5"/>
                    <a:pt x="0" y="7"/>
                    <a:pt x="0" y="10"/>
                  </a:cubicBezTo>
                  <a:cubicBezTo>
                    <a:pt x="0" y="13"/>
                    <a:pt x="1" y="15"/>
                    <a:pt x="3" y="17"/>
                  </a:cubicBezTo>
                  <a:cubicBezTo>
                    <a:pt x="5" y="19"/>
                    <a:pt x="8" y="20"/>
                    <a:pt x="11" y="20"/>
                  </a:cubicBezTo>
                  <a:cubicBezTo>
                    <a:pt x="13" y="20"/>
                    <a:pt x="16" y="19"/>
                    <a:pt x="18" y="17"/>
                  </a:cubicBezTo>
                  <a:cubicBezTo>
                    <a:pt x="20" y="15"/>
                    <a:pt x="21" y="13"/>
                    <a:pt x="21" y="10"/>
                  </a:cubicBezTo>
                  <a:cubicBezTo>
                    <a:pt x="21" y="8"/>
                    <a:pt x="20" y="5"/>
                    <a:pt x="18" y="3"/>
                  </a:cubicBezTo>
                  <a:cubicBezTo>
                    <a:pt x="16" y="1"/>
                    <a:pt x="14" y="0"/>
                    <a:pt x="1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6" name="Freeform 97"/>
            <p:cNvSpPr>
              <a:spLocks/>
            </p:cNvSpPr>
            <p:nvPr userDrawn="1"/>
          </p:nvSpPr>
          <p:spPr bwMode="auto">
            <a:xfrm>
              <a:off x="874713" y="422275"/>
              <a:ext cx="80963" cy="109538"/>
            </a:xfrm>
            <a:custGeom>
              <a:avLst/>
              <a:gdLst>
                <a:gd name="T0" fmla="*/ 49 w 57"/>
                <a:gd name="T1" fmla="*/ 1 h 76"/>
                <a:gd name="T2" fmla="*/ 39 w 57"/>
                <a:gd name="T3" fmla="*/ 0 h 76"/>
                <a:gd name="T4" fmla="*/ 18 w 57"/>
                <a:gd name="T5" fmla="*/ 5 h 76"/>
                <a:gd name="T6" fmla="*/ 4 w 57"/>
                <a:gd name="T7" fmla="*/ 19 h 76"/>
                <a:gd name="T8" fmla="*/ 0 w 57"/>
                <a:gd name="T9" fmla="*/ 40 h 76"/>
                <a:gd name="T10" fmla="*/ 4 w 57"/>
                <a:gd name="T11" fmla="*/ 58 h 76"/>
                <a:gd name="T12" fmla="*/ 17 w 57"/>
                <a:gd name="T13" fmla="*/ 71 h 76"/>
                <a:gd name="T14" fmla="*/ 36 w 57"/>
                <a:gd name="T15" fmla="*/ 76 h 76"/>
                <a:gd name="T16" fmla="*/ 57 w 57"/>
                <a:gd name="T17" fmla="*/ 71 h 76"/>
                <a:gd name="T18" fmla="*/ 57 w 57"/>
                <a:gd name="T19" fmla="*/ 71 h 76"/>
                <a:gd name="T20" fmla="*/ 57 w 57"/>
                <a:gd name="T21" fmla="*/ 55 h 76"/>
                <a:gd name="T22" fmla="*/ 56 w 57"/>
                <a:gd name="T23" fmla="*/ 56 h 76"/>
                <a:gd name="T24" fmla="*/ 48 w 57"/>
                <a:gd name="T25" fmla="*/ 60 h 76"/>
                <a:gd name="T26" fmla="*/ 39 w 57"/>
                <a:gd name="T27" fmla="*/ 62 h 76"/>
                <a:gd name="T28" fmla="*/ 23 w 57"/>
                <a:gd name="T29" fmla="*/ 55 h 76"/>
                <a:gd name="T30" fmla="*/ 18 w 57"/>
                <a:gd name="T31" fmla="*/ 38 h 76"/>
                <a:gd name="T32" fmla="*/ 24 w 57"/>
                <a:gd name="T33" fmla="*/ 20 h 76"/>
                <a:gd name="T34" fmla="*/ 40 w 57"/>
                <a:gd name="T35" fmla="*/ 14 h 76"/>
                <a:gd name="T36" fmla="*/ 56 w 57"/>
                <a:gd name="T37" fmla="*/ 19 h 76"/>
                <a:gd name="T38" fmla="*/ 57 w 57"/>
                <a:gd name="T39" fmla="*/ 20 h 76"/>
                <a:gd name="T40" fmla="*/ 57 w 57"/>
                <a:gd name="T41" fmla="*/ 3 h 76"/>
                <a:gd name="T42" fmla="*/ 57 w 57"/>
                <a:gd name="T43" fmla="*/ 3 h 76"/>
                <a:gd name="T44" fmla="*/ 49 w 57"/>
                <a:gd name="T4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6">
                  <a:moveTo>
                    <a:pt x="49" y="1"/>
                  </a:moveTo>
                  <a:cubicBezTo>
                    <a:pt x="45" y="0"/>
                    <a:pt x="42" y="0"/>
                    <a:pt x="39" y="0"/>
                  </a:cubicBezTo>
                  <a:cubicBezTo>
                    <a:pt x="31" y="0"/>
                    <a:pt x="24" y="1"/>
                    <a:pt x="18" y="5"/>
                  </a:cubicBezTo>
                  <a:cubicBezTo>
                    <a:pt x="12" y="8"/>
                    <a:pt x="8" y="13"/>
                    <a:pt x="4" y="19"/>
                  </a:cubicBezTo>
                  <a:cubicBezTo>
                    <a:pt x="1" y="25"/>
                    <a:pt x="0" y="32"/>
                    <a:pt x="0" y="40"/>
                  </a:cubicBezTo>
                  <a:cubicBezTo>
                    <a:pt x="0" y="46"/>
                    <a:pt x="1" y="53"/>
                    <a:pt x="4" y="58"/>
                  </a:cubicBezTo>
                  <a:cubicBezTo>
                    <a:pt x="7" y="64"/>
                    <a:pt x="12" y="68"/>
                    <a:pt x="17" y="71"/>
                  </a:cubicBezTo>
                  <a:cubicBezTo>
                    <a:pt x="23" y="74"/>
                    <a:pt x="29" y="76"/>
                    <a:pt x="36" y="76"/>
                  </a:cubicBezTo>
                  <a:cubicBezTo>
                    <a:pt x="44" y="76"/>
                    <a:pt x="51" y="74"/>
                    <a:pt x="57" y="71"/>
                  </a:cubicBezTo>
                  <a:cubicBezTo>
                    <a:pt x="57" y="71"/>
                    <a:pt x="57" y="71"/>
                    <a:pt x="57" y="71"/>
                  </a:cubicBezTo>
                  <a:cubicBezTo>
                    <a:pt x="57" y="55"/>
                    <a:pt x="57" y="55"/>
                    <a:pt x="57" y="55"/>
                  </a:cubicBezTo>
                  <a:cubicBezTo>
                    <a:pt x="56" y="56"/>
                    <a:pt x="56" y="56"/>
                    <a:pt x="56" y="56"/>
                  </a:cubicBezTo>
                  <a:cubicBezTo>
                    <a:pt x="54" y="58"/>
                    <a:pt x="51" y="59"/>
                    <a:pt x="48" y="60"/>
                  </a:cubicBezTo>
                  <a:cubicBezTo>
                    <a:pt x="45" y="61"/>
                    <a:pt x="42" y="62"/>
                    <a:pt x="39" y="62"/>
                  </a:cubicBezTo>
                  <a:cubicBezTo>
                    <a:pt x="33" y="62"/>
                    <a:pt x="27" y="60"/>
                    <a:pt x="23" y="55"/>
                  </a:cubicBezTo>
                  <a:cubicBezTo>
                    <a:pt x="20" y="51"/>
                    <a:pt x="18" y="45"/>
                    <a:pt x="18" y="38"/>
                  </a:cubicBezTo>
                  <a:cubicBezTo>
                    <a:pt x="18" y="31"/>
                    <a:pt x="20" y="25"/>
                    <a:pt x="24" y="20"/>
                  </a:cubicBezTo>
                  <a:cubicBezTo>
                    <a:pt x="28" y="16"/>
                    <a:pt x="33" y="14"/>
                    <a:pt x="40" y="14"/>
                  </a:cubicBezTo>
                  <a:cubicBezTo>
                    <a:pt x="45" y="14"/>
                    <a:pt x="51" y="16"/>
                    <a:pt x="56" y="19"/>
                  </a:cubicBezTo>
                  <a:cubicBezTo>
                    <a:pt x="57" y="20"/>
                    <a:pt x="57" y="20"/>
                    <a:pt x="57" y="20"/>
                  </a:cubicBezTo>
                  <a:cubicBezTo>
                    <a:pt x="57" y="3"/>
                    <a:pt x="57" y="3"/>
                    <a:pt x="57" y="3"/>
                  </a:cubicBezTo>
                  <a:cubicBezTo>
                    <a:pt x="57" y="3"/>
                    <a:pt x="57" y="3"/>
                    <a:pt x="57" y="3"/>
                  </a:cubicBezTo>
                  <a:cubicBezTo>
                    <a:pt x="55" y="2"/>
                    <a:pt x="52" y="1"/>
                    <a:pt x="49"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7" name="Freeform 98"/>
            <p:cNvSpPr>
              <a:spLocks/>
            </p:cNvSpPr>
            <p:nvPr userDrawn="1"/>
          </p:nvSpPr>
          <p:spPr bwMode="auto">
            <a:xfrm>
              <a:off x="974725" y="422275"/>
              <a:ext cx="60325" cy="106363"/>
            </a:xfrm>
            <a:custGeom>
              <a:avLst/>
              <a:gdLst>
                <a:gd name="T0" fmla="*/ 35 w 42"/>
                <a:gd name="T1" fmla="*/ 0 h 74"/>
                <a:gd name="T2" fmla="*/ 24 w 42"/>
                <a:gd name="T3" fmla="*/ 4 h 74"/>
                <a:gd name="T4" fmla="*/ 17 w 42"/>
                <a:gd name="T5" fmla="*/ 14 h 74"/>
                <a:gd name="T6" fmla="*/ 17 w 42"/>
                <a:gd name="T7" fmla="*/ 14 h 74"/>
                <a:gd name="T8" fmla="*/ 17 w 42"/>
                <a:gd name="T9" fmla="*/ 1 h 74"/>
                <a:gd name="T10" fmla="*/ 0 w 42"/>
                <a:gd name="T11" fmla="*/ 1 h 74"/>
                <a:gd name="T12" fmla="*/ 0 w 42"/>
                <a:gd name="T13" fmla="*/ 74 h 74"/>
                <a:gd name="T14" fmla="*/ 17 w 42"/>
                <a:gd name="T15" fmla="*/ 74 h 74"/>
                <a:gd name="T16" fmla="*/ 17 w 42"/>
                <a:gd name="T17" fmla="*/ 37 h 74"/>
                <a:gd name="T18" fmla="*/ 21 w 42"/>
                <a:gd name="T19" fmla="*/ 21 h 74"/>
                <a:gd name="T20" fmla="*/ 32 w 42"/>
                <a:gd name="T21" fmla="*/ 16 h 74"/>
                <a:gd name="T22" fmla="*/ 37 w 42"/>
                <a:gd name="T23" fmla="*/ 16 h 74"/>
                <a:gd name="T24" fmla="*/ 41 w 42"/>
                <a:gd name="T25" fmla="*/ 18 h 74"/>
                <a:gd name="T26" fmla="*/ 42 w 42"/>
                <a:gd name="T27" fmla="*/ 18 h 74"/>
                <a:gd name="T28" fmla="*/ 42 w 42"/>
                <a:gd name="T29" fmla="*/ 1 h 74"/>
                <a:gd name="T30" fmla="*/ 42 w 42"/>
                <a:gd name="T31" fmla="*/ 1 h 74"/>
                <a:gd name="T32" fmla="*/ 35 w 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74">
                  <a:moveTo>
                    <a:pt x="35" y="0"/>
                  </a:moveTo>
                  <a:cubicBezTo>
                    <a:pt x="31" y="0"/>
                    <a:pt x="27" y="1"/>
                    <a:pt x="24" y="4"/>
                  </a:cubicBezTo>
                  <a:cubicBezTo>
                    <a:pt x="21" y="7"/>
                    <a:pt x="19" y="10"/>
                    <a:pt x="17" y="14"/>
                  </a:cubicBezTo>
                  <a:cubicBezTo>
                    <a:pt x="17" y="14"/>
                    <a:pt x="17" y="14"/>
                    <a:pt x="17" y="14"/>
                  </a:cubicBezTo>
                  <a:cubicBezTo>
                    <a:pt x="17" y="1"/>
                    <a:pt x="17" y="1"/>
                    <a:pt x="17" y="1"/>
                  </a:cubicBezTo>
                  <a:cubicBezTo>
                    <a:pt x="0" y="1"/>
                    <a:pt x="0" y="1"/>
                    <a:pt x="0" y="1"/>
                  </a:cubicBezTo>
                  <a:cubicBezTo>
                    <a:pt x="0" y="74"/>
                    <a:pt x="0" y="74"/>
                    <a:pt x="0" y="74"/>
                  </a:cubicBezTo>
                  <a:cubicBezTo>
                    <a:pt x="17" y="74"/>
                    <a:pt x="17" y="74"/>
                    <a:pt x="17" y="74"/>
                  </a:cubicBezTo>
                  <a:cubicBezTo>
                    <a:pt x="17" y="37"/>
                    <a:pt x="17" y="37"/>
                    <a:pt x="17" y="37"/>
                  </a:cubicBezTo>
                  <a:cubicBezTo>
                    <a:pt x="17" y="31"/>
                    <a:pt x="18" y="25"/>
                    <a:pt x="21" y="21"/>
                  </a:cubicBezTo>
                  <a:cubicBezTo>
                    <a:pt x="24" y="17"/>
                    <a:pt x="28" y="16"/>
                    <a:pt x="32" y="16"/>
                  </a:cubicBezTo>
                  <a:cubicBezTo>
                    <a:pt x="34" y="16"/>
                    <a:pt x="35" y="16"/>
                    <a:pt x="37" y="16"/>
                  </a:cubicBezTo>
                  <a:cubicBezTo>
                    <a:pt x="39" y="17"/>
                    <a:pt x="41" y="17"/>
                    <a:pt x="41" y="18"/>
                  </a:cubicBezTo>
                  <a:cubicBezTo>
                    <a:pt x="42" y="18"/>
                    <a:pt x="42" y="18"/>
                    <a:pt x="42" y="18"/>
                  </a:cubicBezTo>
                  <a:cubicBezTo>
                    <a:pt x="42" y="1"/>
                    <a:pt x="42" y="1"/>
                    <a:pt x="42" y="1"/>
                  </a:cubicBezTo>
                  <a:cubicBezTo>
                    <a:pt x="42" y="1"/>
                    <a:pt x="42" y="1"/>
                    <a:pt x="42" y="1"/>
                  </a:cubicBezTo>
                  <a:cubicBezTo>
                    <a:pt x="40" y="0"/>
                    <a:pt x="38" y="0"/>
                    <a:pt x="35"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 name="Freeform 99"/>
            <p:cNvSpPr>
              <a:spLocks noEditPoints="1"/>
            </p:cNvSpPr>
            <p:nvPr userDrawn="1"/>
          </p:nvSpPr>
          <p:spPr bwMode="auto">
            <a:xfrm>
              <a:off x="1036638"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1" y="14"/>
                    <a:pt x="38" y="14"/>
                  </a:cubicBezTo>
                  <a:cubicBezTo>
                    <a:pt x="44" y="14"/>
                    <a:pt x="48"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 name="Freeform 100"/>
            <p:cNvSpPr>
              <a:spLocks/>
            </p:cNvSpPr>
            <p:nvPr userDrawn="1"/>
          </p:nvSpPr>
          <p:spPr bwMode="auto">
            <a:xfrm>
              <a:off x="1155700" y="422275"/>
              <a:ext cx="69850" cy="109538"/>
            </a:xfrm>
            <a:custGeom>
              <a:avLst/>
              <a:gdLst>
                <a:gd name="T0" fmla="*/ 30 w 49"/>
                <a:gd name="T1" fmla="*/ 31 h 76"/>
                <a:gd name="T2" fmla="*/ 20 w 49"/>
                <a:gd name="T3" fmla="*/ 26 h 76"/>
                <a:gd name="T4" fmla="*/ 18 w 49"/>
                <a:gd name="T5" fmla="*/ 20 h 76"/>
                <a:gd name="T6" fmla="*/ 20 w 49"/>
                <a:gd name="T7" fmla="*/ 15 h 76"/>
                <a:gd name="T8" fmla="*/ 28 w 49"/>
                <a:gd name="T9" fmla="*/ 13 h 76"/>
                <a:gd name="T10" fmla="*/ 36 w 49"/>
                <a:gd name="T11" fmla="*/ 14 h 76"/>
                <a:gd name="T12" fmla="*/ 44 w 49"/>
                <a:gd name="T13" fmla="*/ 18 h 76"/>
                <a:gd name="T14" fmla="*/ 45 w 49"/>
                <a:gd name="T15" fmla="*/ 19 h 76"/>
                <a:gd name="T16" fmla="*/ 45 w 49"/>
                <a:gd name="T17" fmla="*/ 3 h 76"/>
                <a:gd name="T18" fmla="*/ 44 w 49"/>
                <a:gd name="T19" fmla="*/ 3 h 76"/>
                <a:gd name="T20" fmla="*/ 37 w 49"/>
                <a:gd name="T21" fmla="*/ 0 h 76"/>
                <a:gd name="T22" fmla="*/ 28 w 49"/>
                <a:gd name="T23" fmla="*/ 0 h 76"/>
                <a:gd name="T24" fmla="*/ 8 w 49"/>
                <a:gd name="T25" fmla="*/ 6 h 76"/>
                <a:gd name="T26" fmla="*/ 0 w 49"/>
                <a:gd name="T27" fmla="*/ 22 h 76"/>
                <a:gd name="T28" fmla="*/ 2 w 49"/>
                <a:gd name="T29" fmla="*/ 31 h 76"/>
                <a:gd name="T30" fmla="*/ 7 w 49"/>
                <a:gd name="T31" fmla="*/ 38 h 76"/>
                <a:gd name="T32" fmla="*/ 18 w 49"/>
                <a:gd name="T33" fmla="*/ 44 h 76"/>
                <a:gd name="T34" fmla="*/ 26 w 49"/>
                <a:gd name="T35" fmla="*/ 48 h 76"/>
                <a:gd name="T36" fmla="*/ 30 w 49"/>
                <a:gd name="T37" fmla="*/ 51 h 76"/>
                <a:gd name="T38" fmla="*/ 31 w 49"/>
                <a:gd name="T39" fmla="*/ 55 h 76"/>
                <a:gd name="T40" fmla="*/ 20 w 49"/>
                <a:gd name="T41" fmla="*/ 62 h 76"/>
                <a:gd name="T42" fmla="*/ 11 w 49"/>
                <a:gd name="T43" fmla="*/ 61 h 76"/>
                <a:gd name="T44" fmla="*/ 1 w 49"/>
                <a:gd name="T45" fmla="*/ 56 h 76"/>
                <a:gd name="T46" fmla="*/ 0 w 49"/>
                <a:gd name="T47" fmla="*/ 55 h 76"/>
                <a:gd name="T48" fmla="*/ 0 w 49"/>
                <a:gd name="T49" fmla="*/ 72 h 76"/>
                <a:gd name="T50" fmla="*/ 0 w 49"/>
                <a:gd name="T51" fmla="*/ 72 h 76"/>
                <a:gd name="T52" fmla="*/ 10 w 49"/>
                <a:gd name="T53" fmla="*/ 75 h 76"/>
                <a:gd name="T54" fmla="*/ 19 w 49"/>
                <a:gd name="T55" fmla="*/ 76 h 76"/>
                <a:gd name="T56" fmla="*/ 41 w 49"/>
                <a:gd name="T57" fmla="*/ 70 h 76"/>
                <a:gd name="T58" fmla="*/ 49 w 49"/>
                <a:gd name="T59" fmla="*/ 53 h 76"/>
                <a:gd name="T60" fmla="*/ 44 w 49"/>
                <a:gd name="T61" fmla="*/ 41 h 76"/>
                <a:gd name="T62" fmla="*/ 30 w 49"/>
                <a:gd name="T63"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76">
                  <a:moveTo>
                    <a:pt x="30" y="31"/>
                  </a:moveTo>
                  <a:cubicBezTo>
                    <a:pt x="24" y="29"/>
                    <a:pt x="21" y="27"/>
                    <a:pt x="20" y="26"/>
                  </a:cubicBezTo>
                  <a:cubicBezTo>
                    <a:pt x="18" y="25"/>
                    <a:pt x="18" y="23"/>
                    <a:pt x="18" y="20"/>
                  </a:cubicBezTo>
                  <a:cubicBezTo>
                    <a:pt x="18" y="18"/>
                    <a:pt x="18" y="17"/>
                    <a:pt x="20" y="15"/>
                  </a:cubicBezTo>
                  <a:cubicBezTo>
                    <a:pt x="22" y="14"/>
                    <a:pt x="24" y="13"/>
                    <a:pt x="28" y="13"/>
                  </a:cubicBezTo>
                  <a:cubicBezTo>
                    <a:pt x="30" y="13"/>
                    <a:pt x="33" y="14"/>
                    <a:pt x="36" y="14"/>
                  </a:cubicBezTo>
                  <a:cubicBezTo>
                    <a:pt x="39" y="15"/>
                    <a:pt x="42" y="17"/>
                    <a:pt x="44" y="18"/>
                  </a:cubicBezTo>
                  <a:cubicBezTo>
                    <a:pt x="45" y="19"/>
                    <a:pt x="45" y="19"/>
                    <a:pt x="45" y="19"/>
                  </a:cubicBezTo>
                  <a:cubicBezTo>
                    <a:pt x="45" y="3"/>
                    <a:pt x="45" y="3"/>
                    <a:pt x="45" y="3"/>
                  </a:cubicBezTo>
                  <a:cubicBezTo>
                    <a:pt x="44" y="3"/>
                    <a:pt x="44" y="3"/>
                    <a:pt x="44" y="3"/>
                  </a:cubicBezTo>
                  <a:cubicBezTo>
                    <a:pt x="42" y="2"/>
                    <a:pt x="40" y="1"/>
                    <a:pt x="37" y="0"/>
                  </a:cubicBezTo>
                  <a:cubicBezTo>
                    <a:pt x="33" y="0"/>
                    <a:pt x="31" y="0"/>
                    <a:pt x="28" y="0"/>
                  </a:cubicBezTo>
                  <a:cubicBezTo>
                    <a:pt x="20" y="0"/>
                    <a:pt x="13" y="2"/>
                    <a:pt x="8" y="6"/>
                  </a:cubicBezTo>
                  <a:cubicBezTo>
                    <a:pt x="3" y="10"/>
                    <a:pt x="0" y="15"/>
                    <a:pt x="0" y="22"/>
                  </a:cubicBezTo>
                  <a:cubicBezTo>
                    <a:pt x="0" y="25"/>
                    <a:pt x="1" y="28"/>
                    <a:pt x="2" y="31"/>
                  </a:cubicBezTo>
                  <a:cubicBezTo>
                    <a:pt x="3" y="34"/>
                    <a:pt x="5" y="36"/>
                    <a:pt x="7" y="38"/>
                  </a:cubicBezTo>
                  <a:cubicBezTo>
                    <a:pt x="9" y="40"/>
                    <a:pt x="13" y="42"/>
                    <a:pt x="18" y="44"/>
                  </a:cubicBezTo>
                  <a:cubicBezTo>
                    <a:pt x="22" y="45"/>
                    <a:pt x="24" y="47"/>
                    <a:pt x="26" y="48"/>
                  </a:cubicBezTo>
                  <a:cubicBezTo>
                    <a:pt x="28" y="49"/>
                    <a:pt x="29" y="50"/>
                    <a:pt x="30" y="51"/>
                  </a:cubicBezTo>
                  <a:cubicBezTo>
                    <a:pt x="31" y="52"/>
                    <a:pt x="31" y="53"/>
                    <a:pt x="31" y="55"/>
                  </a:cubicBezTo>
                  <a:cubicBezTo>
                    <a:pt x="31" y="60"/>
                    <a:pt x="28" y="62"/>
                    <a:pt x="20" y="62"/>
                  </a:cubicBezTo>
                  <a:cubicBezTo>
                    <a:pt x="17" y="62"/>
                    <a:pt x="14" y="62"/>
                    <a:pt x="11" y="61"/>
                  </a:cubicBezTo>
                  <a:cubicBezTo>
                    <a:pt x="7" y="59"/>
                    <a:pt x="4" y="58"/>
                    <a:pt x="1" y="56"/>
                  </a:cubicBezTo>
                  <a:cubicBezTo>
                    <a:pt x="0" y="55"/>
                    <a:pt x="0" y="55"/>
                    <a:pt x="0" y="55"/>
                  </a:cubicBezTo>
                  <a:cubicBezTo>
                    <a:pt x="0" y="72"/>
                    <a:pt x="0" y="72"/>
                    <a:pt x="0" y="72"/>
                  </a:cubicBezTo>
                  <a:cubicBezTo>
                    <a:pt x="0" y="72"/>
                    <a:pt x="0" y="72"/>
                    <a:pt x="0" y="72"/>
                  </a:cubicBezTo>
                  <a:cubicBezTo>
                    <a:pt x="3" y="73"/>
                    <a:pt x="6" y="74"/>
                    <a:pt x="10" y="75"/>
                  </a:cubicBezTo>
                  <a:cubicBezTo>
                    <a:pt x="13" y="75"/>
                    <a:pt x="17" y="76"/>
                    <a:pt x="19" y="76"/>
                  </a:cubicBezTo>
                  <a:cubicBezTo>
                    <a:pt x="28" y="76"/>
                    <a:pt x="35" y="74"/>
                    <a:pt x="41" y="70"/>
                  </a:cubicBezTo>
                  <a:cubicBezTo>
                    <a:pt x="46" y="65"/>
                    <a:pt x="49" y="60"/>
                    <a:pt x="49" y="53"/>
                  </a:cubicBezTo>
                  <a:cubicBezTo>
                    <a:pt x="49" y="48"/>
                    <a:pt x="47" y="44"/>
                    <a:pt x="44" y="41"/>
                  </a:cubicBezTo>
                  <a:cubicBezTo>
                    <a:pt x="42" y="37"/>
                    <a:pt x="37" y="34"/>
                    <a:pt x="30" y="3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 name="Freeform 101"/>
            <p:cNvSpPr>
              <a:spLocks noEditPoints="1"/>
            </p:cNvSpPr>
            <p:nvPr userDrawn="1"/>
          </p:nvSpPr>
          <p:spPr bwMode="auto">
            <a:xfrm>
              <a:off x="1235075"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2" y="14"/>
                    <a:pt x="38" y="14"/>
                  </a:cubicBezTo>
                  <a:cubicBezTo>
                    <a:pt x="44" y="14"/>
                    <a:pt x="49"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 name="Freeform 102"/>
            <p:cNvSpPr>
              <a:spLocks/>
            </p:cNvSpPr>
            <p:nvPr userDrawn="1"/>
          </p:nvSpPr>
          <p:spPr bwMode="auto">
            <a:xfrm>
              <a:off x="1346200" y="373063"/>
              <a:ext cx="127000" cy="158750"/>
            </a:xfrm>
            <a:custGeom>
              <a:avLst/>
              <a:gdLst>
                <a:gd name="T0" fmla="*/ 89 w 89"/>
                <a:gd name="T1" fmla="*/ 50 h 111"/>
                <a:gd name="T2" fmla="*/ 89 w 89"/>
                <a:gd name="T3" fmla="*/ 36 h 111"/>
                <a:gd name="T4" fmla="*/ 72 w 89"/>
                <a:gd name="T5" fmla="*/ 36 h 111"/>
                <a:gd name="T6" fmla="*/ 72 w 89"/>
                <a:gd name="T7" fmla="*/ 15 h 111"/>
                <a:gd name="T8" fmla="*/ 71 w 89"/>
                <a:gd name="T9" fmla="*/ 15 h 111"/>
                <a:gd name="T10" fmla="*/ 55 w 89"/>
                <a:gd name="T11" fmla="*/ 20 h 111"/>
                <a:gd name="T12" fmla="*/ 55 w 89"/>
                <a:gd name="T13" fmla="*/ 20 h 111"/>
                <a:gd name="T14" fmla="*/ 55 w 89"/>
                <a:gd name="T15" fmla="*/ 36 h 111"/>
                <a:gd name="T16" fmla="*/ 29 w 89"/>
                <a:gd name="T17" fmla="*/ 36 h 111"/>
                <a:gd name="T18" fmla="*/ 29 w 89"/>
                <a:gd name="T19" fmla="*/ 27 h 111"/>
                <a:gd name="T20" fmla="*/ 32 w 89"/>
                <a:gd name="T21" fmla="*/ 17 h 111"/>
                <a:gd name="T22" fmla="*/ 40 w 89"/>
                <a:gd name="T23" fmla="*/ 14 h 111"/>
                <a:gd name="T24" fmla="*/ 47 w 89"/>
                <a:gd name="T25" fmla="*/ 16 h 111"/>
                <a:gd name="T26" fmla="*/ 48 w 89"/>
                <a:gd name="T27" fmla="*/ 16 h 111"/>
                <a:gd name="T28" fmla="*/ 48 w 89"/>
                <a:gd name="T29" fmla="*/ 1 h 111"/>
                <a:gd name="T30" fmla="*/ 48 w 89"/>
                <a:gd name="T31" fmla="*/ 1 h 111"/>
                <a:gd name="T32" fmla="*/ 38 w 89"/>
                <a:gd name="T33" fmla="*/ 0 h 111"/>
                <a:gd name="T34" fmla="*/ 24 w 89"/>
                <a:gd name="T35" fmla="*/ 3 h 111"/>
                <a:gd name="T36" fmla="*/ 15 w 89"/>
                <a:gd name="T37" fmla="*/ 13 h 111"/>
                <a:gd name="T38" fmla="*/ 12 w 89"/>
                <a:gd name="T39" fmla="*/ 26 h 111"/>
                <a:gd name="T40" fmla="*/ 12 w 89"/>
                <a:gd name="T41" fmla="*/ 36 h 111"/>
                <a:gd name="T42" fmla="*/ 0 w 89"/>
                <a:gd name="T43" fmla="*/ 36 h 111"/>
                <a:gd name="T44" fmla="*/ 0 w 89"/>
                <a:gd name="T45" fmla="*/ 50 h 111"/>
                <a:gd name="T46" fmla="*/ 12 w 89"/>
                <a:gd name="T47" fmla="*/ 50 h 111"/>
                <a:gd name="T48" fmla="*/ 12 w 89"/>
                <a:gd name="T49" fmla="*/ 109 h 111"/>
                <a:gd name="T50" fmla="*/ 29 w 89"/>
                <a:gd name="T51" fmla="*/ 109 h 111"/>
                <a:gd name="T52" fmla="*/ 29 w 89"/>
                <a:gd name="T53" fmla="*/ 50 h 111"/>
                <a:gd name="T54" fmla="*/ 55 w 89"/>
                <a:gd name="T55" fmla="*/ 50 h 111"/>
                <a:gd name="T56" fmla="*/ 55 w 89"/>
                <a:gd name="T57" fmla="*/ 88 h 111"/>
                <a:gd name="T58" fmla="*/ 76 w 89"/>
                <a:gd name="T59" fmla="*/ 111 h 111"/>
                <a:gd name="T60" fmla="*/ 84 w 89"/>
                <a:gd name="T61" fmla="*/ 110 h 111"/>
                <a:gd name="T62" fmla="*/ 89 w 89"/>
                <a:gd name="T63" fmla="*/ 108 h 111"/>
                <a:gd name="T64" fmla="*/ 89 w 89"/>
                <a:gd name="T65" fmla="*/ 108 h 111"/>
                <a:gd name="T66" fmla="*/ 89 w 89"/>
                <a:gd name="T67" fmla="*/ 94 h 111"/>
                <a:gd name="T68" fmla="*/ 89 w 89"/>
                <a:gd name="T69" fmla="*/ 95 h 111"/>
                <a:gd name="T70" fmla="*/ 85 w 89"/>
                <a:gd name="T71" fmla="*/ 96 h 111"/>
                <a:gd name="T72" fmla="*/ 82 w 89"/>
                <a:gd name="T73" fmla="*/ 97 h 111"/>
                <a:gd name="T74" fmla="*/ 74 w 89"/>
                <a:gd name="T75" fmla="*/ 94 h 111"/>
                <a:gd name="T76" fmla="*/ 72 w 89"/>
                <a:gd name="T77" fmla="*/ 85 h 111"/>
                <a:gd name="T78" fmla="*/ 72 w 89"/>
                <a:gd name="T79" fmla="*/ 50 h 111"/>
                <a:gd name="T80" fmla="*/ 89 w 89"/>
                <a:gd name="T81" fmla="*/ 5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 h="111">
                  <a:moveTo>
                    <a:pt x="89" y="50"/>
                  </a:moveTo>
                  <a:cubicBezTo>
                    <a:pt x="89" y="36"/>
                    <a:pt x="89" y="36"/>
                    <a:pt x="89" y="36"/>
                  </a:cubicBezTo>
                  <a:cubicBezTo>
                    <a:pt x="72" y="36"/>
                    <a:pt x="72" y="36"/>
                    <a:pt x="72" y="36"/>
                  </a:cubicBezTo>
                  <a:cubicBezTo>
                    <a:pt x="72" y="15"/>
                    <a:pt x="72" y="15"/>
                    <a:pt x="72" y="15"/>
                  </a:cubicBezTo>
                  <a:cubicBezTo>
                    <a:pt x="71" y="15"/>
                    <a:pt x="71" y="15"/>
                    <a:pt x="71" y="15"/>
                  </a:cubicBezTo>
                  <a:cubicBezTo>
                    <a:pt x="55" y="20"/>
                    <a:pt x="55" y="20"/>
                    <a:pt x="55" y="20"/>
                  </a:cubicBezTo>
                  <a:cubicBezTo>
                    <a:pt x="55" y="20"/>
                    <a:pt x="55" y="20"/>
                    <a:pt x="55" y="20"/>
                  </a:cubicBezTo>
                  <a:cubicBezTo>
                    <a:pt x="55" y="36"/>
                    <a:pt x="55" y="36"/>
                    <a:pt x="55" y="36"/>
                  </a:cubicBezTo>
                  <a:cubicBezTo>
                    <a:pt x="29" y="36"/>
                    <a:pt x="29" y="36"/>
                    <a:pt x="29" y="36"/>
                  </a:cubicBezTo>
                  <a:cubicBezTo>
                    <a:pt x="29" y="27"/>
                    <a:pt x="29" y="27"/>
                    <a:pt x="29" y="27"/>
                  </a:cubicBezTo>
                  <a:cubicBezTo>
                    <a:pt x="29" y="23"/>
                    <a:pt x="30" y="20"/>
                    <a:pt x="32" y="17"/>
                  </a:cubicBezTo>
                  <a:cubicBezTo>
                    <a:pt x="34" y="15"/>
                    <a:pt x="36" y="14"/>
                    <a:pt x="40" y="14"/>
                  </a:cubicBezTo>
                  <a:cubicBezTo>
                    <a:pt x="42" y="14"/>
                    <a:pt x="45" y="15"/>
                    <a:pt x="47" y="16"/>
                  </a:cubicBezTo>
                  <a:cubicBezTo>
                    <a:pt x="48" y="16"/>
                    <a:pt x="48" y="16"/>
                    <a:pt x="48" y="16"/>
                  </a:cubicBezTo>
                  <a:cubicBezTo>
                    <a:pt x="48" y="1"/>
                    <a:pt x="48" y="1"/>
                    <a:pt x="48" y="1"/>
                  </a:cubicBezTo>
                  <a:cubicBezTo>
                    <a:pt x="48" y="1"/>
                    <a:pt x="48" y="1"/>
                    <a:pt x="48" y="1"/>
                  </a:cubicBezTo>
                  <a:cubicBezTo>
                    <a:pt x="45" y="0"/>
                    <a:pt x="42" y="0"/>
                    <a:pt x="38" y="0"/>
                  </a:cubicBezTo>
                  <a:cubicBezTo>
                    <a:pt x="33" y="0"/>
                    <a:pt x="28" y="1"/>
                    <a:pt x="24" y="3"/>
                  </a:cubicBezTo>
                  <a:cubicBezTo>
                    <a:pt x="20" y="6"/>
                    <a:pt x="17" y="9"/>
                    <a:pt x="15" y="13"/>
                  </a:cubicBezTo>
                  <a:cubicBezTo>
                    <a:pt x="13" y="17"/>
                    <a:pt x="12" y="21"/>
                    <a:pt x="12" y="26"/>
                  </a:cubicBezTo>
                  <a:cubicBezTo>
                    <a:pt x="12" y="36"/>
                    <a:pt x="12" y="36"/>
                    <a:pt x="12" y="36"/>
                  </a:cubicBezTo>
                  <a:cubicBezTo>
                    <a:pt x="0" y="36"/>
                    <a:pt x="0" y="36"/>
                    <a:pt x="0" y="36"/>
                  </a:cubicBezTo>
                  <a:cubicBezTo>
                    <a:pt x="0" y="50"/>
                    <a:pt x="0" y="50"/>
                    <a:pt x="0" y="50"/>
                  </a:cubicBezTo>
                  <a:cubicBezTo>
                    <a:pt x="12" y="50"/>
                    <a:pt x="12" y="50"/>
                    <a:pt x="12" y="50"/>
                  </a:cubicBezTo>
                  <a:cubicBezTo>
                    <a:pt x="12" y="109"/>
                    <a:pt x="12" y="109"/>
                    <a:pt x="12" y="109"/>
                  </a:cubicBezTo>
                  <a:cubicBezTo>
                    <a:pt x="29" y="109"/>
                    <a:pt x="29" y="109"/>
                    <a:pt x="29" y="109"/>
                  </a:cubicBezTo>
                  <a:cubicBezTo>
                    <a:pt x="29" y="50"/>
                    <a:pt x="29" y="50"/>
                    <a:pt x="29" y="50"/>
                  </a:cubicBezTo>
                  <a:cubicBezTo>
                    <a:pt x="55" y="50"/>
                    <a:pt x="55" y="50"/>
                    <a:pt x="55" y="50"/>
                  </a:cubicBezTo>
                  <a:cubicBezTo>
                    <a:pt x="55" y="88"/>
                    <a:pt x="55" y="88"/>
                    <a:pt x="55" y="88"/>
                  </a:cubicBezTo>
                  <a:cubicBezTo>
                    <a:pt x="55" y="103"/>
                    <a:pt x="62" y="111"/>
                    <a:pt x="76" y="111"/>
                  </a:cubicBezTo>
                  <a:cubicBezTo>
                    <a:pt x="79" y="111"/>
                    <a:pt x="81" y="111"/>
                    <a:pt x="84" y="110"/>
                  </a:cubicBezTo>
                  <a:cubicBezTo>
                    <a:pt x="86" y="109"/>
                    <a:pt x="88" y="109"/>
                    <a:pt x="89" y="108"/>
                  </a:cubicBezTo>
                  <a:cubicBezTo>
                    <a:pt x="89" y="108"/>
                    <a:pt x="89" y="108"/>
                    <a:pt x="89" y="108"/>
                  </a:cubicBezTo>
                  <a:cubicBezTo>
                    <a:pt x="89" y="94"/>
                    <a:pt x="89" y="94"/>
                    <a:pt x="89" y="94"/>
                  </a:cubicBezTo>
                  <a:cubicBezTo>
                    <a:pt x="89" y="95"/>
                    <a:pt x="89" y="95"/>
                    <a:pt x="89" y="95"/>
                  </a:cubicBezTo>
                  <a:cubicBezTo>
                    <a:pt x="88" y="95"/>
                    <a:pt x="86" y="96"/>
                    <a:pt x="85" y="96"/>
                  </a:cubicBezTo>
                  <a:cubicBezTo>
                    <a:pt x="84" y="96"/>
                    <a:pt x="83" y="97"/>
                    <a:pt x="82" y="97"/>
                  </a:cubicBezTo>
                  <a:cubicBezTo>
                    <a:pt x="78" y="97"/>
                    <a:pt x="76" y="96"/>
                    <a:pt x="74" y="94"/>
                  </a:cubicBezTo>
                  <a:cubicBezTo>
                    <a:pt x="73" y="92"/>
                    <a:pt x="72" y="89"/>
                    <a:pt x="72" y="85"/>
                  </a:cubicBezTo>
                  <a:cubicBezTo>
                    <a:pt x="72" y="50"/>
                    <a:pt x="72" y="50"/>
                    <a:pt x="72" y="50"/>
                  </a:cubicBezTo>
                  <a:lnTo>
                    <a:pt x="89" y="5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Rectangle 103"/>
            <p:cNvSpPr>
              <a:spLocks noChangeArrowheads="1"/>
            </p:cNvSpPr>
            <p:nvPr userDrawn="1"/>
          </p:nvSpPr>
          <p:spPr bwMode="auto">
            <a:xfrm>
              <a:off x="336550" y="334963"/>
              <a:ext cx="115888" cy="114300"/>
            </a:xfrm>
            <a:prstGeom prst="rect">
              <a:avLst/>
            </a:prstGeom>
            <a:solidFill>
              <a:srgbClr val="F77B2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3" name="Rectangle 104"/>
            <p:cNvSpPr>
              <a:spLocks noChangeArrowheads="1"/>
            </p:cNvSpPr>
            <p:nvPr userDrawn="1"/>
          </p:nvSpPr>
          <p:spPr bwMode="auto">
            <a:xfrm>
              <a:off x="463550" y="334963"/>
              <a:ext cx="115888" cy="114300"/>
            </a:xfrm>
            <a:prstGeom prst="rect">
              <a:avLst/>
            </a:prstGeom>
            <a:solidFill>
              <a:srgbClr val="9DCD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Rectangle 105"/>
            <p:cNvSpPr>
              <a:spLocks noChangeArrowheads="1"/>
            </p:cNvSpPr>
            <p:nvPr userDrawn="1"/>
          </p:nvSpPr>
          <p:spPr bwMode="auto">
            <a:xfrm>
              <a:off x="336550" y="461963"/>
              <a:ext cx="115888" cy="115888"/>
            </a:xfrm>
            <a:prstGeom prst="rect">
              <a:avLst/>
            </a:prstGeom>
            <a:solidFill>
              <a:srgbClr val="00BC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5" name="Rectangle 106"/>
            <p:cNvSpPr>
              <a:spLocks noChangeArrowheads="1"/>
            </p:cNvSpPr>
            <p:nvPr userDrawn="1"/>
          </p:nvSpPr>
          <p:spPr bwMode="auto">
            <a:xfrm>
              <a:off x="463550" y="461963"/>
              <a:ext cx="115888" cy="115888"/>
            </a:xfrm>
            <a:prstGeom prst="rect">
              <a:avLst/>
            </a:prstGeom>
            <a:solidFill>
              <a:srgbClr val="FFCB0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17" name="Rectangle 16"/>
          <p:cNvSpPr/>
          <p:nvPr userDrawn="1"/>
        </p:nvSpPr>
        <p:spPr>
          <a:xfrm>
            <a:off x="354959" y="6242614"/>
            <a:ext cx="11482085" cy="427168"/>
          </a:xfrm>
          <a:prstGeom prst="rect">
            <a:avLst/>
          </a:prstGeom>
        </p:spPr>
        <p:txBody>
          <a:bodyPr wrap="square">
            <a:spAutoFit/>
          </a:bodyPr>
          <a:lstStyle/>
          <a:p>
            <a:r>
              <a:rPr lang="en-US" sz="1067">
                <a:ea typeface="Segoe UI" panose="020B0502040204020203" pitchFamily="34" charset="0"/>
                <a:cs typeface="Segoe UI" panose="020B0502040204020203" pitchFamily="34" charset="0"/>
              </a:rPr>
              <a:t>© 2018 Microsoft Corporation. This document is for informational purposes only. MICROSOFT MAKES NO WARRANTIES, EXPRESS OR IMPLIED, IN THIS PRESENTATION. </a:t>
            </a:r>
          </a:p>
          <a:p>
            <a:r>
              <a:rPr lang="en-US" sz="1067">
                <a:ea typeface="Segoe UI" panose="020B0502040204020203" pitchFamily="34" charset="0"/>
                <a:cs typeface="Segoe UI" panose="020B0502040204020203" pitchFamily="34" charset="0"/>
              </a:rPr>
              <a:t>The names of actual companies and products mentioned herein may be the trademarks of their respective owners.</a:t>
            </a:r>
          </a:p>
        </p:txBody>
      </p:sp>
    </p:spTree>
    <p:extLst>
      <p:ext uri="{BB962C8B-B14F-4D97-AF65-F5344CB8AC3E}">
        <p14:creationId xmlns:p14="http://schemas.microsoft.com/office/powerpoint/2010/main" val="2680368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33597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293" spc="-147"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174014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Subtite_only">
    <p:spTree>
      <p:nvGrpSpPr>
        <p:cNvPr id="1" name=""/>
        <p:cNvGrpSpPr/>
        <p:nvPr/>
      </p:nvGrpSpPr>
      <p:grpSpPr>
        <a:xfrm>
          <a:off x="0" y="0"/>
          <a:ext cx="0" cy="0"/>
          <a:chOff x="0" y="0"/>
          <a:chExt cx="0" cy="0"/>
        </a:xfrm>
      </p:grpSpPr>
      <p:sp>
        <p:nvSpPr>
          <p:cNvPr id="6" name="Title 5"/>
          <p:cNvSpPr>
            <a:spLocks noGrp="1"/>
          </p:cNvSpPr>
          <p:nvPr>
            <p:ph type="title"/>
          </p:nvPr>
        </p:nvSpPr>
        <p:spPr>
          <a:xfrm>
            <a:off x="269241" y="289515"/>
            <a:ext cx="11655079" cy="899665"/>
          </a:xfrm>
        </p:spPr>
        <p:txBody>
          <a:bodyPr/>
          <a:lstStyle/>
          <a:p>
            <a:r>
              <a:rPr lang="en-US"/>
              <a:t>Click to edit Master title style</a:t>
            </a:r>
          </a:p>
        </p:txBody>
      </p:sp>
      <p:sp>
        <p:nvSpPr>
          <p:cNvPr id="8" name="Text Placeholder 3">
            <a:extLst>
              <a:ext uri="{FF2B5EF4-FFF2-40B4-BE49-F238E27FC236}">
                <a16:creationId xmlns:a16="http://schemas.microsoft.com/office/drawing/2014/main" id="{95C5D75B-116F-CB42-AEE3-B7299022AF55}"/>
              </a:ext>
            </a:extLst>
          </p:cNvPr>
          <p:cNvSpPr>
            <a:spLocks noGrp="1"/>
          </p:cNvSpPr>
          <p:nvPr>
            <p:ph type="body" sz="quarter" idx="11" hasCustomPrompt="1"/>
          </p:nvPr>
        </p:nvSpPr>
        <p:spPr>
          <a:xfrm>
            <a:off x="269242" y="1042589"/>
            <a:ext cx="11653523" cy="506972"/>
          </a:xfrm>
        </p:spPr>
        <p:txBody>
          <a:bodyPr/>
          <a:lstStyle>
            <a:lvl1pPr marL="0" indent="0">
              <a:buNone/>
              <a:defRPr>
                <a:latin typeface="+mn-lt"/>
              </a:defRPr>
            </a:lvl1pPr>
            <a:lvl2pPr marL="336006" indent="0">
              <a:buNone/>
              <a:defRPr>
                <a:latin typeface="+mn-lt"/>
              </a:defRPr>
            </a:lvl2pPr>
            <a:lvl3pPr>
              <a:defRPr>
                <a:latin typeface="+mn-lt"/>
              </a:defRPr>
            </a:lvl3pPr>
            <a:lvl4pPr>
              <a:defRPr>
                <a:latin typeface="+mn-lt"/>
              </a:defRPr>
            </a:lvl4pPr>
            <a:lvl5pPr>
              <a:defRPr>
                <a:latin typeface="+mn-lt"/>
              </a:defRPr>
            </a:lvl5pPr>
          </a:lstStyle>
          <a:p>
            <a:pPr lvl="0"/>
            <a:r>
              <a:rPr lang="en-US"/>
              <a:t>Subtitle</a:t>
            </a:r>
          </a:p>
        </p:txBody>
      </p:sp>
    </p:spTree>
    <p:extLst>
      <p:ext uri="{BB962C8B-B14F-4D97-AF65-F5344CB8AC3E}">
        <p14:creationId xmlns:p14="http://schemas.microsoft.com/office/powerpoint/2010/main" val="5533554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a:solidFill>
            <a:schemeClr val="accent5"/>
          </a:solidFill>
        </p:spPr>
        <p:txBody>
          <a:bodyPr>
            <a:noAutofit/>
          </a:bodyPr>
          <a:lstStyle/>
          <a:p>
            <a:endParaRPr lang="en-US"/>
          </a:p>
        </p:txBody>
      </p:sp>
      <p:sp>
        <p:nvSpPr>
          <p:cNvPr id="2" name="Title 1"/>
          <p:cNvSpPr>
            <a:spLocks noGrp="1"/>
          </p:cNvSpPr>
          <p:nvPr>
            <p:ph type="title"/>
          </p:nvPr>
        </p:nvSpPr>
        <p:spPr>
          <a:xfrm>
            <a:off x="269244" y="5359402"/>
            <a:ext cx="11655078" cy="899665"/>
          </a:xfrm>
          <a:solidFill>
            <a:schemeClr val="accent1"/>
          </a:solidFill>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295998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Woman on computer in server room" title="Microsoft brand photo">
            <a:extLst>
              <a:ext uri="{FF2B5EF4-FFF2-40B4-BE49-F238E27FC236}">
                <a16:creationId xmlns:a16="http://schemas.microsoft.com/office/drawing/2014/main" id="{68659FAC-9707-E24F-8047-0E29EFE1590D}"/>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l="6353" r="43748"/>
          <a:stretch/>
        </p:blipFill>
        <p:spPr>
          <a:xfrm flipH="1">
            <a:off x="6108442" y="0"/>
            <a:ext cx="6083557" cy="6858000"/>
          </a:xfrm>
          <a:prstGeom prst="rect">
            <a:avLst/>
          </a:prstGeom>
        </p:spPr>
      </p:pic>
    </p:spTree>
    <p:extLst>
      <p:ext uri="{BB962C8B-B14F-4D97-AF65-F5344CB8AC3E}">
        <p14:creationId xmlns:p14="http://schemas.microsoft.com/office/powerpoint/2010/main" val="8730143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Man looking at laptop" title="Microsoft brand photo">
            <a:extLst>
              <a:ext uri="{FF2B5EF4-FFF2-40B4-BE49-F238E27FC236}">
                <a16:creationId xmlns:a16="http://schemas.microsoft.com/office/drawing/2014/main" id="{0302EFF8-510A-6848-AEE6-9B82D1B16397}"/>
              </a:ext>
            </a:extLst>
          </p:cNvPr>
          <p:cNvPicPr>
            <a:picLocks noChangeAspect="1"/>
          </p:cNvPicPr>
          <p:nvPr userDrawn="1"/>
        </p:nvPicPr>
        <p:blipFill rotWithShape="1">
          <a:blip r:embed="rId3"/>
          <a:srcRect l="46569" t="5286" r="10303" b="86"/>
          <a:stretch/>
        </p:blipFill>
        <p:spPr>
          <a:xfrm>
            <a:off x="6108443" y="0"/>
            <a:ext cx="6083557" cy="6858000"/>
          </a:xfrm>
          <a:prstGeom prst="rect">
            <a:avLst/>
          </a:prstGeom>
        </p:spPr>
      </p:pic>
    </p:spTree>
    <p:extLst>
      <p:ext uri="{BB962C8B-B14F-4D97-AF65-F5344CB8AC3E}">
        <p14:creationId xmlns:p14="http://schemas.microsoft.com/office/powerpoint/2010/main" val="4801257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85482-7C44-234E-AC14-9BF5BED702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1944" y="316920"/>
            <a:ext cx="914400" cy="194005"/>
          </a:xfrm>
          <a:prstGeom prst="rect">
            <a:avLst/>
          </a:prstGeom>
        </p:spPr>
      </p:pic>
      <p:cxnSp>
        <p:nvCxnSpPr>
          <p:cNvPr id="5" name="Straight Connector 4">
            <a:extLst>
              <a:ext uri="{FF2B5EF4-FFF2-40B4-BE49-F238E27FC236}">
                <a16:creationId xmlns:a16="http://schemas.microsoft.com/office/drawing/2014/main" id="{877B728E-4706-8849-9120-C1677243E203}"/>
              </a:ext>
            </a:extLst>
          </p:cNvPr>
          <p:cNvCxnSpPr>
            <a:cxnSpLocks/>
          </p:cNvCxnSpPr>
          <p:nvPr userDrawn="1"/>
        </p:nvCxnSpPr>
        <p:spPr>
          <a:xfrm>
            <a:off x="438539" y="746450"/>
            <a:ext cx="524380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People in conference room" title="Microsoft brand photo">
            <a:extLst>
              <a:ext uri="{FF2B5EF4-FFF2-40B4-BE49-F238E27FC236}">
                <a16:creationId xmlns:a16="http://schemas.microsoft.com/office/drawing/2014/main" id="{8E3F1BEC-D33C-9948-B43C-6CB010BFD801}"/>
              </a:ext>
            </a:extLst>
          </p:cNvPr>
          <p:cNvPicPr>
            <a:picLocks noChangeAspect="1"/>
          </p:cNvPicPr>
          <p:nvPr userDrawn="1"/>
        </p:nvPicPr>
        <p:blipFill rotWithShape="1">
          <a:blip r:embed="rId3"/>
          <a:srcRect l="58606" t="31156" r="8195" b="12820"/>
          <a:stretch/>
        </p:blipFill>
        <p:spPr>
          <a:xfrm>
            <a:off x="6095999" y="0"/>
            <a:ext cx="6096001" cy="6858000"/>
          </a:xfrm>
          <a:prstGeom prst="rect">
            <a:avLst/>
          </a:prstGeom>
        </p:spPr>
      </p:pic>
    </p:spTree>
    <p:extLst>
      <p:ext uri="{BB962C8B-B14F-4D97-AF65-F5344CB8AC3E}">
        <p14:creationId xmlns:p14="http://schemas.microsoft.com/office/powerpoint/2010/main" val="5954008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2.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7480432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5" r:id="rId33"/>
    <p:sldLayoutId id="2147483696" r:id="rId34"/>
    <p:sldLayoutId id="2147483697" r:id="rId35"/>
    <p:sldLayoutId id="2147483698" r:id="rId36"/>
    <p:sldLayoutId id="2147483699"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3" r:id="rId48"/>
    <p:sldLayoutId id="2147483711" r:id="rId49"/>
    <p:sldLayoutId id="2147483712" r:id="rId50"/>
    <p:sldLayoutId id="2147483714" r:id="rId51"/>
  </p:sldLayoutIdLst>
  <p:transition>
    <p:fade/>
  </p:transition>
  <p:hf hdr="0" ftr="0" dt="0"/>
  <p:txStyles>
    <p:title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3" cy="168607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4885688"/>
      </p:ext>
    </p:extLst>
  </p:cSld>
  <p:clrMap bg1="lt1" tx1="dk1" bg2="lt2" tx2="dk2" accent1="accent1" accent2="accent2" accent3="accent3" accent4="accent4" accent5="accent5" accent6="accent6" hlink="hlink" folHlink="folHlink"/>
  <p:sldLayoutIdLst>
    <p:sldLayoutId id="2147483716" r:id="rId1"/>
    <p:sldLayoutId id="2147483700" r:id="rId2"/>
    <p:sldLayoutId id="2147483730"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ransition>
    <p:fade/>
  </p:transition>
  <p:txStyles>
    <p:titleStyle>
      <a:lvl1pPr algn="l" defTabSz="913306" rtl="0" fontAlgn="base">
        <a:lnSpc>
          <a:spcPct val="90000"/>
        </a:lnSpc>
        <a:spcBef>
          <a:spcPct val="0"/>
        </a:spcBef>
        <a:spcAft>
          <a:spcPct val="0"/>
        </a:spcAft>
        <a:defRPr lang="en-US" sz="4705" kern="1200" spc="-100" dirty="0">
          <a:ln w="3175">
            <a:noFill/>
          </a:ln>
          <a:solidFill>
            <a:schemeClr val="accent2"/>
          </a:solidFill>
          <a:latin typeface="+mj-lt"/>
          <a:ea typeface="ＭＳ Ｐゴシック" charset="0"/>
          <a:cs typeface="Segoe UI" pitchFamily="34" charset="0"/>
        </a:defRPr>
      </a:lvl1pPr>
      <a:lvl2pPr algn="l" defTabSz="913306"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306"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306"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306" rtl="0" fontAlgn="base">
        <a:lnSpc>
          <a:spcPct val="90000"/>
        </a:lnSpc>
        <a:spcBef>
          <a:spcPct val="0"/>
        </a:spcBef>
        <a:spcAft>
          <a:spcPct val="0"/>
        </a:spcAft>
        <a:defRPr sz="5294">
          <a:solidFill>
            <a:schemeClr val="tx1"/>
          </a:solidFill>
          <a:latin typeface="Segoe UI Light" charset="0"/>
          <a:ea typeface="ＭＳ Ｐゴシック" charset="0"/>
        </a:defRPr>
      </a:lvl5pPr>
      <a:lvl6pPr marL="448096" algn="l" defTabSz="913306" rtl="0" fontAlgn="base">
        <a:lnSpc>
          <a:spcPct val="90000"/>
        </a:lnSpc>
        <a:spcBef>
          <a:spcPct val="0"/>
        </a:spcBef>
        <a:spcAft>
          <a:spcPct val="0"/>
        </a:spcAft>
        <a:defRPr sz="5294">
          <a:solidFill>
            <a:schemeClr val="tx1"/>
          </a:solidFill>
          <a:latin typeface="Segoe UI Light" charset="0"/>
          <a:ea typeface="ＭＳ Ｐゴシック" charset="0"/>
        </a:defRPr>
      </a:lvl6pPr>
      <a:lvl7pPr marL="896192" algn="l" defTabSz="913306"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286" algn="l" defTabSz="913306"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384" algn="l" defTabSz="913306"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072" indent="-336072" algn="l" defTabSz="913306" rtl="0" fontAlgn="base">
        <a:lnSpc>
          <a:spcPct val="90000"/>
        </a:lnSpc>
        <a:spcBef>
          <a:spcPct val="20000"/>
        </a:spcBef>
        <a:spcAft>
          <a:spcPct val="0"/>
        </a:spcAft>
        <a:buSzPct val="90000"/>
        <a:buFont typeface="Arial" charset="0"/>
        <a:buChar char="•"/>
        <a:defRPr sz="2353" kern="1200">
          <a:solidFill>
            <a:schemeClr val="tx2"/>
          </a:solidFill>
          <a:latin typeface="+mj-lt"/>
          <a:ea typeface="ＭＳ Ｐゴシック" charset="0"/>
          <a:cs typeface="ＭＳ Ｐゴシック" charset="0"/>
        </a:defRPr>
      </a:lvl1pPr>
      <a:lvl2pPr marL="572566" indent="-236495" algn="l" defTabSz="913306"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2pPr>
      <a:lvl3pPr marL="784168" indent="-224049" algn="l" defTabSz="913306" rtl="0" fontAlgn="base">
        <a:lnSpc>
          <a:spcPct val="90000"/>
        </a:lnSpc>
        <a:spcBef>
          <a:spcPct val="20000"/>
        </a:spcBef>
        <a:spcAft>
          <a:spcPct val="0"/>
        </a:spcAft>
        <a:buSzPct val="90000"/>
        <a:buFont typeface="Arial" charset="0"/>
        <a:buChar char="•"/>
        <a:defRPr sz="1765" kern="1200">
          <a:solidFill>
            <a:schemeClr val="tx2"/>
          </a:solidFill>
          <a:latin typeface="+mn-lt"/>
          <a:ea typeface="ＭＳ Ｐゴシック" charset="0"/>
          <a:cs typeface="+mn-cs"/>
        </a:defRPr>
      </a:lvl3pPr>
      <a:lvl4pPr marL="1008215" indent="-224049" algn="l" defTabSz="913306" rtl="0" fontAlgn="base">
        <a:lnSpc>
          <a:spcPct val="90000"/>
        </a:lnSpc>
        <a:spcBef>
          <a:spcPct val="20000"/>
        </a:spcBef>
        <a:spcAft>
          <a:spcPct val="0"/>
        </a:spcAft>
        <a:buSzPct val="90000"/>
        <a:buFont typeface="Arial" charset="0"/>
        <a:buChar char="•"/>
        <a:defRPr sz="1568" kern="1200">
          <a:solidFill>
            <a:schemeClr val="tx2"/>
          </a:solidFill>
          <a:latin typeface="+mn-lt"/>
          <a:ea typeface="ＭＳ Ｐゴシック" charset="0"/>
          <a:cs typeface="+mn-cs"/>
        </a:defRPr>
      </a:lvl4pPr>
      <a:lvl5pPr marL="1232264" indent="-224049" algn="l" defTabSz="913306" rtl="0" fontAlgn="base">
        <a:lnSpc>
          <a:spcPct val="90000"/>
        </a:lnSpc>
        <a:spcBef>
          <a:spcPct val="20000"/>
        </a:spcBef>
        <a:spcAft>
          <a:spcPct val="0"/>
        </a:spcAft>
        <a:buSzPct val="90000"/>
        <a:buFont typeface="Arial" charset="0"/>
        <a:buChar char="•"/>
        <a:defRPr sz="1568" kern="1200">
          <a:solidFill>
            <a:schemeClr val="tx2"/>
          </a:solidFill>
          <a:latin typeface="+mn-lt"/>
          <a:ea typeface="ＭＳ Ｐゴシック" charset="0"/>
          <a:cs typeface="+mn-cs"/>
        </a:defRPr>
      </a:lvl5pPr>
      <a:lvl6pPr marL="2513963" indent="-228542" algn="l" defTabSz="91416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48" indent="-228542" algn="l" defTabSz="91416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34" indent="-228542" algn="l" defTabSz="91416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18" indent="-228542" algn="l" defTabSz="91416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68" rtl="0" eaLnBrk="1" latinLnBrk="0" hangingPunct="1">
        <a:defRPr sz="1765" kern="1200">
          <a:solidFill>
            <a:schemeClr val="tx1"/>
          </a:solidFill>
          <a:latin typeface="+mn-lt"/>
          <a:ea typeface="+mn-ea"/>
          <a:cs typeface="+mn-cs"/>
        </a:defRPr>
      </a:lvl1pPr>
      <a:lvl2pPr marL="457084" algn="l" defTabSz="914168" rtl="0" eaLnBrk="1" latinLnBrk="0" hangingPunct="1">
        <a:defRPr sz="1765" kern="1200">
          <a:solidFill>
            <a:schemeClr val="tx1"/>
          </a:solidFill>
          <a:latin typeface="+mn-lt"/>
          <a:ea typeface="+mn-ea"/>
          <a:cs typeface="+mn-cs"/>
        </a:defRPr>
      </a:lvl2pPr>
      <a:lvl3pPr marL="914168" algn="l" defTabSz="914168" rtl="0" eaLnBrk="1" latinLnBrk="0" hangingPunct="1">
        <a:defRPr sz="1765" kern="1200">
          <a:solidFill>
            <a:schemeClr val="tx1"/>
          </a:solidFill>
          <a:latin typeface="+mn-lt"/>
          <a:ea typeface="+mn-ea"/>
          <a:cs typeface="+mn-cs"/>
        </a:defRPr>
      </a:lvl3pPr>
      <a:lvl4pPr marL="1371252" algn="l" defTabSz="914168" rtl="0" eaLnBrk="1" latinLnBrk="0" hangingPunct="1">
        <a:defRPr sz="1765" kern="1200">
          <a:solidFill>
            <a:schemeClr val="tx1"/>
          </a:solidFill>
          <a:latin typeface="+mn-lt"/>
          <a:ea typeface="+mn-ea"/>
          <a:cs typeface="+mn-cs"/>
        </a:defRPr>
      </a:lvl4pPr>
      <a:lvl5pPr marL="1828338" algn="l" defTabSz="914168" rtl="0" eaLnBrk="1" latinLnBrk="0" hangingPunct="1">
        <a:defRPr sz="1765" kern="1200">
          <a:solidFill>
            <a:schemeClr val="tx1"/>
          </a:solidFill>
          <a:latin typeface="+mn-lt"/>
          <a:ea typeface="+mn-ea"/>
          <a:cs typeface="+mn-cs"/>
        </a:defRPr>
      </a:lvl5pPr>
      <a:lvl6pPr marL="2285423" algn="l" defTabSz="914168" rtl="0" eaLnBrk="1" latinLnBrk="0" hangingPunct="1">
        <a:defRPr sz="1765" kern="1200">
          <a:solidFill>
            <a:schemeClr val="tx1"/>
          </a:solidFill>
          <a:latin typeface="+mn-lt"/>
          <a:ea typeface="+mn-ea"/>
          <a:cs typeface="+mn-cs"/>
        </a:defRPr>
      </a:lvl6pPr>
      <a:lvl7pPr marL="2742506" algn="l" defTabSz="914168" rtl="0" eaLnBrk="1" latinLnBrk="0" hangingPunct="1">
        <a:defRPr sz="1765" kern="1200">
          <a:solidFill>
            <a:schemeClr val="tx1"/>
          </a:solidFill>
          <a:latin typeface="+mn-lt"/>
          <a:ea typeface="+mn-ea"/>
          <a:cs typeface="+mn-cs"/>
        </a:defRPr>
      </a:lvl7pPr>
      <a:lvl8pPr marL="3199589" algn="l" defTabSz="914168" rtl="0" eaLnBrk="1" latinLnBrk="0" hangingPunct="1">
        <a:defRPr sz="1765" kern="1200">
          <a:solidFill>
            <a:schemeClr val="tx1"/>
          </a:solidFill>
          <a:latin typeface="+mn-lt"/>
          <a:ea typeface="+mn-ea"/>
          <a:cs typeface="+mn-cs"/>
        </a:defRPr>
      </a:lvl8pPr>
      <a:lvl9pPr marL="3656676" algn="l" defTabSz="914168"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hyperlink" Target="https://www.microsoft.com/en-us/microsoft-365/blog/2017/05/22/announcing-the-public-preview-of-the-office-365-adoption-content-pack-in-powerbi/"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microsoft.com/en-us/microsoft-365/blog/2017/05/22/announcing-the-public-preview-of-the-office-365-adoption-content-pack-in-powerbi/" TargetMode="External"/><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M365AGReadiness" TargetMode="External"/><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hyperlink" Target="http://support.microsoft.com/" TargetMode="External"/><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ka.ms/M365AGEarlyAdopter" TargetMode="Externa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hyperlink" Target="https://support.office.com/en-us/office-training-center/featured-tips" TargetMode="External"/><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hyperlink" Target="https://view.officeapps.live.com/op/view.aspx?src=https://fto365dev.blob.core.windows.net:443/media/Default/DocResources/en-us/Adoption/Build_Champions_Program_Guide.pptx"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crosoftDocs/OfficeDocs-SkypeForBusiness/blob/live/Teams/downloads/teams-adopt-service-adoption-plans-oct-2018.zip?raw=true" TargetMode="External"/><Relationship Id="rId2" Type="http://schemas.openxmlformats.org/officeDocument/2006/relationships/hyperlink" Target="https://query.prod.cms.rt.microsoft.com/cms/api/am/binary/RWqTOE" TargetMode="External"/><Relationship Id="rId1" Type="http://schemas.openxmlformats.org/officeDocument/2006/relationships/slideLayout" Target="../slideLayouts/slideLayout41.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 TargetMode="External"/><Relationship Id="rId13"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hyperlink" Target="https://techcommunity.microsoft.com/" TargetMode="External"/><Relationship Id="rId12" Type="http://schemas.openxmlformats.org/officeDocument/2006/relationships/hyperlink" Target="https://transform.microsoft.com/" TargetMode="External"/><Relationship Id="rId2" Type="http://schemas.openxmlformats.org/officeDocument/2006/relationships/notesSlide" Target="../notesSlides/notesSlide28.xml"/><Relationship Id="rId1" Type="http://schemas.openxmlformats.org/officeDocument/2006/relationships/slideLayout" Target="../slideLayouts/slideLayout48.xml"/><Relationship Id="rId6" Type="http://schemas.openxmlformats.org/officeDocument/2006/relationships/image" Target="../media/image55.png"/><Relationship Id="rId11" Type="http://schemas.openxmlformats.org/officeDocument/2006/relationships/hyperlink" Target="http://www.microsoft365.com/" TargetMode="External"/><Relationship Id="rId5" Type="http://schemas.openxmlformats.org/officeDocument/2006/relationships/image" Target="../media/image54.png"/><Relationship Id="rId10" Type="http://schemas.openxmlformats.org/officeDocument/2006/relationships/hyperlink" Target="http://aka.ms/productivitylibrary" TargetMode="External"/><Relationship Id="rId4" Type="http://schemas.openxmlformats.org/officeDocument/2006/relationships/image" Target="../media/image53.png"/><Relationship Id="rId9" Type="http://schemas.openxmlformats.org/officeDocument/2006/relationships/hyperlink" Target="http://support.microsoft.com/" TargetMode="External"/><Relationship Id="rId1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hyperlink" Target="https://www.microsoft.com/en-us/microsoft-365/success/"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en-us/microsoft-365/success/" TargetMode="External"/><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4.xml"/><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1573C4B-8192-2145-8D07-567B4A534190}"/>
              </a:ext>
            </a:extLst>
          </p:cNvPr>
          <p:cNvSpPr txBox="1"/>
          <p:nvPr/>
        </p:nvSpPr>
        <p:spPr>
          <a:xfrm>
            <a:off x="541278" y="2544233"/>
            <a:ext cx="10893340" cy="163121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a:ln>
                  <a:noFill/>
                </a:ln>
                <a:solidFill>
                  <a:schemeClr val="bg2"/>
                </a:solidFill>
                <a:effectLst/>
                <a:uLnTx/>
                <a:uFillTx/>
                <a:latin typeface="Segoe UI Semibold" panose="020B0402040204020203" pitchFamily="34" charset="0"/>
                <a:ea typeface="+mn-ea"/>
                <a:cs typeface="Segoe UI Semibold" panose="020B0402040204020203" pitchFamily="34" charset="0"/>
              </a:rPr>
              <a:t>Microsoft 365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a:ln>
                  <a:noFill/>
                </a:ln>
                <a:solidFill>
                  <a:schemeClr val="bg2"/>
                </a:solidFill>
                <a:effectLst/>
                <a:uLnTx/>
                <a:uFillTx/>
                <a:latin typeface="Segoe UI Semibold" panose="020B0402040204020203" pitchFamily="34" charset="0"/>
                <a:ea typeface="+mn-ea"/>
                <a:cs typeface="Segoe UI Semibold" panose="020B0402040204020203" pitchFamily="34" charset="0"/>
              </a:rPr>
              <a:t>Adoption Planning Workbook</a:t>
            </a:r>
          </a:p>
        </p:txBody>
      </p:sp>
      <p:sp>
        <p:nvSpPr>
          <p:cNvPr id="9" name="TextBox 8">
            <a:extLst>
              <a:ext uri="{FF2B5EF4-FFF2-40B4-BE49-F238E27FC236}">
                <a16:creationId xmlns:a16="http://schemas.microsoft.com/office/drawing/2014/main" id="{29A36190-BD6B-1F45-8B3C-1E6E8BB8485C}"/>
              </a:ext>
            </a:extLst>
          </p:cNvPr>
          <p:cNvSpPr txBox="1"/>
          <p:nvPr/>
        </p:nvSpPr>
        <p:spPr>
          <a:xfrm>
            <a:off x="662576" y="6081032"/>
            <a:ext cx="543342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2"/>
                </a:solidFill>
                <a:effectLst/>
                <a:uLnTx/>
                <a:uFillTx/>
                <a:latin typeface="Segoe UI Semibold" panose="020B0402040204020203" pitchFamily="34" charset="0"/>
                <a:ea typeface="+mn-ea"/>
                <a:cs typeface="Segoe UI Semibold" panose="020B0402040204020203" pitchFamily="34" charset="0"/>
              </a:rPr>
              <a:t>Date 01-22-19</a:t>
            </a:r>
          </a:p>
        </p:txBody>
      </p:sp>
      <p:sp>
        <p:nvSpPr>
          <p:cNvPr id="10" name="TextBox 9">
            <a:extLst>
              <a:ext uri="{FF2B5EF4-FFF2-40B4-BE49-F238E27FC236}">
                <a16:creationId xmlns:a16="http://schemas.microsoft.com/office/drawing/2014/main" id="{D94CF208-02CA-9844-9D26-347DCB67CBA5}"/>
              </a:ext>
            </a:extLst>
          </p:cNvPr>
          <p:cNvSpPr txBox="1"/>
          <p:nvPr/>
        </p:nvSpPr>
        <p:spPr>
          <a:xfrm>
            <a:off x="662576" y="6327253"/>
            <a:ext cx="543342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800" b="1" i="0" u="none" strike="noStrike" kern="1200" cap="none" spc="0" normalizeH="0" baseline="0" noProof="0">
                <a:ln>
                  <a:noFill/>
                </a:ln>
                <a:solidFill>
                  <a:schemeClr val="bg2"/>
                </a:solidFill>
                <a:effectLst/>
                <a:uLnTx/>
                <a:uFillTx/>
                <a:latin typeface="Segoe UI Semibold" panose="020B0402040204020203" pitchFamily="34" charset="0"/>
                <a:ea typeface="+mn-ea"/>
                <a:cs typeface="Segoe UI Semibold" panose="020B0402040204020203" pitchFamily="34" charset="0"/>
              </a:rPr>
              <a:t>© Copyright Microsoft Corporation. All rights reserved. </a:t>
            </a:r>
          </a:p>
        </p:txBody>
      </p:sp>
      <p:cxnSp>
        <p:nvCxnSpPr>
          <p:cNvPr id="3" name="Straight Arrow Connector 2">
            <a:extLst>
              <a:ext uri="{FF2B5EF4-FFF2-40B4-BE49-F238E27FC236}">
                <a16:creationId xmlns:a16="http://schemas.microsoft.com/office/drawing/2014/main" id="{3F688A1A-A8A0-4B0F-A8B1-06D393EE6D8D}"/>
              </a:ext>
            </a:extLst>
          </p:cNvPr>
          <p:cNvCxnSpPr>
            <a:cxnSpLocks/>
          </p:cNvCxnSpPr>
          <p:nvPr/>
        </p:nvCxnSpPr>
        <p:spPr>
          <a:xfrm flipV="1">
            <a:off x="455433" y="4266060"/>
            <a:ext cx="6266089" cy="1"/>
          </a:xfrm>
          <a:prstGeom prst="straightConnector1">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1569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9222-F063-48CC-88D8-F5ABA865CD8B}"/>
              </a:ext>
            </a:extLst>
          </p:cNvPr>
          <p:cNvSpPr txBox="1">
            <a:spLocks/>
          </p:cNvSpPr>
          <p:nvPr/>
        </p:nvSpPr>
        <p:spPr>
          <a:xfrm>
            <a:off x="361910" y="2700297"/>
            <a:ext cx="5217059" cy="2256082"/>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20000"/>
              </a:spcBef>
              <a:spcAft>
                <a:spcPts val="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Semilight"/>
                <a:ea typeface="+mj-ea"/>
                <a:cs typeface="Segoe UI Semilight"/>
              </a:rPr>
              <a:t>Capture each expected business value of Microsoft 365 along with the KPIs and targets for each business scenario.</a:t>
            </a:r>
          </a:p>
          <a:p>
            <a:pPr marL="0" marR="0" lvl="0" indent="0" algn="l" defTabSz="914400" rtl="0" eaLnBrk="1" fontAlgn="auto" latinLnBrk="0" hangingPunct="1">
              <a:lnSpc>
                <a:spcPct val="100000"/>
              </a:lnSpc>
              <a:spcBef>
                <a:spcPct val="0"/>
              </a:spcBef>
              <a:spcAft>
                <a:spcPts val="588"/>
              </a:spcAft>
              <a:buClrTx/>
              <a:buSzTx/>
              <a:buFontTx/>
              <a:buNone/>
              <a:tabLst/>
              <a:defRPr/>
            </a:pPr>
            <a:endParaRPr kumimoji="0" lang="en-NZ" sz="1800" b="0" i="0" u="none" strike="noStrike" kern="1200" cap="none" spc="0" normalizeH="0" baseline="0" noProof="0">
              <a:ln>
                <a:noFill/>
              </a:ln>
              <a:solidFill>
                <a:srgbClr val="2F2F2F"/>
              </a:solidFill>
              <a:effectLst/>
              <a:uLnTx/>
              <a:uFillTx/>
              <a:latin typeface="Segoe UI Semilight" panose="020B0402040204020203" pitchFamily="34" charset="0"/>
              <a:ea typeface="+mj-ea"/>
              <a:cs typeface="Segoe UI Semilight" panose="020B0402040204020203" pitchFamily="34" charset="0"/>
            </a:endParaRPr>
          </a:p>
          <a:p>
            <a:pPr marL="0" marR="0" lvl="0" indent="0" algn="l" defTabSz="914400" rtl="0" eaLnBrk="1" fontAlgn="auto" latinLnBrk="0" hangingPunct="1">
              <a:lnSpc>
                <a:spcPct val="100000"/>
              </a:lnSpc>
              <a:spcBef>
                <a:spcPct val="0"/>
              </a:spcBef>
              <a:spcAft>
                <a:spcPts val="588"/>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Semilight"/>
                <a:ea typeface="+mj-ea"/>
                <a:cs typeface="Segoe UI Semilight"/>
              </a:rPr>
              <a:t>Identify how you will measure and report against KPIs to gauge adoption.</a:t>
            </a:r>
          </a:p>
        </p:txBody>
      </p:sp>
      <p:sp>
        <p:nvSpPr>
          <p:cNvPr id="3" name="Title 2">
            <a:extLst>
              <a:ext uri="{FF2B5EF4-FFF2-40B4-BE49-F238E27FC236}">
                <a16:creationId xmlns:a16="http://schemas.microsoft.com/office/drawing/2014/main" id="{CEBB5527-718F-48BC-AEB2-E52120FE082E}"/>
              </a:ext>
            </a:extLst>
          </p:cNvPr>
          <p:cNvSpPr txBox="1">
            <a:spLocks/>
          </p:cNvSpPr>
          <p:nvPr/>
        </p:nvSpPr>
        <p:spPr>
          <a:xfrm>
            <a:off x="361910" y="1368425"/>
            <a:ext cx="5217058" cy="936625"/>
          </a:xfrm>
          <a:prstGeom prst="rect">
            <a:avLst/>
          </a:prstGeom>
        </p:spPr>
        <p:txBody>
          <a:bodyPr anchor="t"/>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200" spc="-100">
                <a:solidFill>
                  <a:srgbClr val="000000"/>
                </a:solidFill>
                <a:latin typeface="Segoe UI Semibold"/>
                <a:cs typeface="Segoe UI Semibold"/>
              </a:rPr>
              <a:t>Establish </a:t>
            </a:r>
            <a:r>
              <a:rPr kumimoji="0" lang="en-US" sz="3200" b="0" i="0" u="none" strike="noStrike" kern="1200" cap="none" spc="-100" normalizeH="0" baseline="0" noProof="0">
                <a:ln w="3175">
                  <a:noFill/>
                </a:ln>
                <a:solidFill>
                  <a:srgbClr val="000000"/>
                </a:solidFill>
                <a:effectLst/>
                <a:uLnTx/>
                <a:uFillTx/>
                <a:latin typeface="Segoe UI Semibold"/>
                <a:ea typeface="+mn-ea"/>
                <a:cs typeface="Segoe UI Semibold"/>
              </a:rPr>
              <a:t>KPI benchmarks and reporting plan</a:t>
            </a:r>
            <a:endParaRPr kumimoji="0" lang="en-US" sz="3600" b="0" i="0" u="none" strike="noStrike" kern="1200" cap="none" spc="0" normalizeH="0" baseline="0" noProof="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6330866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6131" y="527358"/>
            <a:ext cx="10558887" cy="566737"/>
          </a:xfrm>
          <a:prstGeom prst="rect">
            <a:avLst/>
          </a:prstGeom>
        </p:spPr>
        <p:txBody>
          <a:bodyPr/>
          <a:lstStyle/>
          <a:p>
            <a:r>
              <a:rPr lang="en-US" sz="3200"/>
              <a:t>Definitions to help build your success criteria</a:t>
            </a:r>
          </a:p>
        </p:txBody>
      </p:sp>
      <p:sp>
        <p:nvSpPr>
          <p:cNvPr id="5" name="Freeform: Shape 4">
            <a:extLst>
              <a:ext uri="{FF2B5EF4-FFF2-40B4-BE49-F238E27FC236}">
                <a16:creationId xmlns:a16="http://schemas.microsoft.com/office/drawing/2014/main" id="{EB7DD2A3-840E-47D3-B1E9-D70475BEFB37}"/>
              </a:ext>
            </a:extLst>
          </p:cNvPr>
          <p:cNvSpPr/>
          <p:nvPr/>
        </p:nvSpPr>
        <p:spPr>
          <a:xfrm>
            <a:off x="4577180" y="1255903"/>
            <a:ext cx="7380630" cy="640080"/>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49" rIns="271574" bIns="147751" numCol="1" spcCol="1270" anchor="ctr" anchorCtr="0">
            <a:noAutofit/>
          </a:bodyPr>
          <a:lstStyle/>
          <a:p>
            <a:pPr marL="57150" marR="0" lvl="1" indent="-57150" defTabSz="400050" rtl="0" eaLnBrk="1" fontAlgn="auto" latinLnBrk="0" hangingPunct="1">
              <a:lnSpc>
                <a:spcPct val="90000"/>
              </a:lnSpc>
              <a:spcBef>
                <a:spcPct val="0"/>
              </a:spcBef>
              <a:spcAft>
                <a:spcPct val="1500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A high-level summary for the measure. For example, the number of employees that are members of Teams.</a:t>
            </a:r>
          </a:p>
        </p:txBody>
      </p:sp>
      <p:sp>
        <p:nvSpPr>
          <p:cNvPr id="6" name="Freeform: Shape 5">
            <a:extLst>
              <a:ext uri="{FF2B5EF4-FFF2-40B4-BE49-F238E27FC236}">
                <a16:creationId xmlns:a16="http://schemas.microsoft.com/office/drawing/2014/main" id="{43139E7D-BF1B-4AF0-8E76-4C0D2AF3C601}"/>
              </a:ext>
            </a:extLst>
          </p:cNvPr>
          <p:cNvSpPr/>
          <p:nvPr/>
        </p:nvSpPr>
        <p:spPr>
          <a:xfrm>
            <a:off x="329882" y="1257738"/>
            <a:ext cx="4151604" cy="64008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mj-lt"/>
                <a:cs typeface="Segoe UI Semilight" panose="020B0402040204020203" pitchFamily="34" charset="0"/>
              </a:rPr>
              <a:t>KPI Measure / Name</a:t>
            </a:r>
          </a:p>
        </p:txBody>
      </p:sp>
      <p:sp>
        <p:nvSpPr>
          <p:cNvPr id="7" name="Freeform: Shape 6">
            <a:extLst>
              <a:ext uri="{FF2B5EF4-FFF2-40B4-BE49-F238E27FC236}">
                <a16:creationId xmlns:a16="http://schemas.microsoft.com/office/drawing/2014/main" id="{3A501C32-39B3-45CA-82B0-4E4BDAAFEC10}"/>
              </a:ext>
            </a:extLst>
          </p:cNvPr>
          <p:cNvSpPr/>
          <p:nvPr/>
        </p:nvSpPr>
        <p:spPr>
          <a:xfrm>
            <a:off x="4579811" y="1985969"/>
            <a:ext cx="7394328" cy="640080"/>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50" rIns="271575" bIns="147751" numCol="1" spcCol="1270" anchor="ctr" anchorCtr="0">
            <a:noAutofit/>
          </a:bodyPr>
          <a:lstStyle/>
          <a:p>
            <a:pPr marL="57150" marR="0" lvl="1" indent="-57150" defTabSz="400050" rtl="0" eaLnBrk="1" fontAlgn="auto" latinLnBrk="0" hangingPunct="1">
              <a:lnSpc>
                <a:spcPct val="90000"/>
              </a:lnSpc>
              <a:spcBef>
                <a:spcPct val="0"/>
              </a:spcBef>
              <a:spcAft>
                <a:spcPct val="1500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The cadence that reporting runs on for this metric.</a:t>
            </a:r>
          </a:p>
        </p:txBody>
      </p:sp>
      <p:sp>
        <p:nvSpPr>
          <p:cNvPr id="8" name="Freeform: Shape 7">
            <a:extLst>
              <a:ext uri="{FF2B5EF4-FFF2-40B4-BE49-F238E27FC236}">
                <a16:creationId xmlns:a16="http://schemas.microsoft.com/office/drawing/2014/main" id="{E0109F01-D498-4BD6-AFC4-A463584E4D1E}"/>
              </a:ext>
            </a:extLst>
          </p:cNvPr>
          <p:cNvSpPr/>
          <p:nvPr/>
        </p:nvSpPr>
        <p:spPr>
          <a:xfrm>
            <a:off x="329882" y="1977976"/>
            <a:ext cx="4135688" cy="64008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mj-lt"/>
                <a:cs typeface="Segoe UI Semilight" panose="020B0402040204020203" pitchFamily="34" charset="0"/>
              </a:rPr>
              <a:t>KPI Reporting Frequency</a:t>
            </a:r>
          </a:p>
        </p:txBody>
      </p:sp>
      <p:sp>
        <p:nvSpPr>
          <p:cNvPr id="9" name="Freeform: Shape 8">
            <a:extLst>
              <a:ext uri="{FF2B5EF4-FFF2-40B4-BE49-F238E27FC236}">
                <a16:creationId xmlns:a16="http://schemas.microsoft.com/office/drawing/2014/main" id="{61A33E03-BC6F-4162-B4FD-9830141EE7E5}"/>
              </a:ext>
            </a:extLst>
          </p:cNvPr>
          <p:cNvSpPr/>
          <p:nvPr/>
        </p:nvSpPr>
        <p:spPr>
          <a:xfrm>
            <a:off x="4577180" y="2710592"/>
            <a:ext cx="7380630" cy="640080"/>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49" rIns="271574" bIns="147751" numCol="1" spcCol="1270" anchor="ctr" anchorCtr="0">
            <a:noAutofit/>
          </a:bodyPr>
          <a:lstStyle/>
          <a:p>
            <a:pPr marL="57150" marR="0" lvl="1" indent="-57150" defTabSz="400050" rtl="0" eaLnBrk="1" fontAlgn="auto" latinLnBrk="0" hangingPunct="1">
              <a:lnSpc>
                <a:spcPct val="90000"/>
              </a:lnSpc>
              <a:spcBef>
                <a:spcPct val="0"/>
              </a:spcBef>
              <a:spcAft>
                <a:spcPct val="1500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The details of the calculation ensuring it’s connected to the data sources and instruments below.</a:t>
            </a:r>
          </a:p>
        </p:txBody>
      </p:sp>
      <p:sp>
        <p:nvSpPr>
          <p:cNvPr id="10" name="Freeform: Shape 9">
            <a:extLst>
              <a:ext uri="{FF2B5EF4-FFF2-40B4-BE49-F238E27FC236}">
                <a16:creationId xmlns:a16="http://schemas.microsoft.com/office/drawing/2014/main" id="{D813B3CD-EB72-4968-9E2E-6DBB271984E0}"/>
              </a:ext>
            </a:extLst>
          </p:cNvPr>
          <p:cNvSpPr/>
          <p:nvPr/>
        </p:nvSpPr>
        <p:spPr>
          <a:xfrm>
            <a:off x="329882" y="2698214"/>
            <a:ext cx="4151604" cy="64008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mj-lt"/>
                <a:cs typeface="Segoe UI Semilight" panose="020B0402040204020203" pitchFamily="34" charset="0"/>
              </a:rPr>
              <a:t>KPI Formula</a:t>
            </a:r>
          </a:p>
        </p:txBody>
      </p:sp>
      <p:sp>
        <p:nvSpPr>
          <p:cNvPr id="11" name="Freeform: Shape 10">
            <a:extLst>
              <a:ext uri="{FF2B5EF4-FFF2-40B4-BE49-F238E27FC236}">
                <a16:creationId xmlns:a16="http://schemas.microsoft.com/office/drawing/2014/main" id="{B1236E4D-2EC2-4CBC-879A-EB3698117477}"/>
              </a:ext>
            </a:extLst>
          </p:cNvPr>
          <p:cNvSpPr/>
          <p:nvPr/>
        </p:nvSpPr>
        <p:spPr>
          <a:xfrm>
            <a:off x="4577180" y="3424329"/>
            <a:ext cx="7380630" cy="640080"/>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49" rIns="271574" bIns="147751" numCol="1" spcCol="1270" anchor="ctr" anchorCtr="0">
            <a:noAutofit/>
          </a:bodyPr>
          <a:lstStyle/>
          <a:p>
            <a:pPr marL="57150" marR="0" lvl="1" indent="-57150" defTabSz="400050" rtl="0" eaLnBrk="1" fontAlgn="auto" latinLnBrk="0" hangingPunct="1">
              <a:lnSpc>
                <a:spcPct val="90000"/>
              </a:lnSpc>
              <a:spcBef>
                <a:spcPct val="0"/>
              </a:spcBef>
              <a:spcAft>
                <a:spcPct val="1500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Details on exactly where the data is coming from. How many people? Which groups? Which systems?</a:t>
            </a:r>
          </a:p>
        </p:txBody>
      </p:sp>
      <p:sp>
        <p:nvSpPr>
          <p:cNvPr id="12" name="Freeform: Shape 11">
            <a:extLst>
              <a:ext uri="{FF2B5EF4-FFF2-40B4-BE49-F238E27FC236}">
                <a16:creationId xmlns:a16="http://schemas.microsoft.com/office/drawing/2014/main" id="{C55FF202-7D21-4FA0-8214-5B96EE809B95}"/>
              </a:ext>
            </a:extLst>
          </p:cNvPr>
          <p:cNvSpPr/>
          <p:nvPr/>
        </p:nvSpPr>
        <p:spPr>
          <a:xfrm>
            <a:off x="329882" y="3418452"/>
            <a:ext cx="4151604" cy="64008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mj-lt"/>
                <a:cs typeface="Segoe UI Semilight" panose="020B0402040204020203" pitchFamily="34" charset="0"/>
              </a:rPr>
              <a:t>Data Sources</a:t>
            </a:r>
          </a:p>
        </p:txBody>
      </p:sp>
      <p:sp>
        <p:nvSpPr>
          <p:cNvPr id="13" name="Freeform: Shape 12">
            <a:extLst>
              <a:ext uri="{FF2B5EF4-FFF2-40B4-BE49-F238E27FC236}">
                <a16:creationId xmlns:a16="http://schemas.microsoft.com/office/drawing/2014/main" id="{757663BB-9CCF-4E10-B7B3-5054A4C5F978}"/>
              </a:ext>
            </a:extLst>
          </p:cNvPr>
          <p:cNvSpPr/>
          <p:nvPr/>
        </p:nvSpPr>
        <p:spPr>
          <a:xfrm>
            <a:off x="4584387" y="4138066"/>
            <a:ext cx="7373423" cy="640080"/>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8722" rIns="282547" bIns="158723" numCol="1" spcCol="1270" anchor="ctr" anchorCtr="0">
            <a:noAutofit/>
          </a:bodyPr>
          <a:lstStyle/>
          <a:p>
            <a:pPr marL="0" marR="0" lvl="1" defTabSz="400050" rtl="0" eaLnBrk="1" fontAlgn="auto" latinLnBrk="0" hangingPunct="1">
              <a:lnSpc>
                <a:spcPct val="90000"/>
              </a:lnSpc>
              <a:spcBef>
                <a:spcPct val="0"/>
              </a:spcBef>
              <a:spcAft>
                <a:spcPct val="1500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Semilight"/>
                <a:cs typeface="Segoe UI Semilight"/>
              </a:rPr>
              <a:t>How is the data being pulled from the data sources? For example, is this a dynamic pull at 7 a.m. the first Monday of the quarter, or is this an extract from a static file that is always two weeks old? If this is people, for example, are we surveying them using a specific instrument delivered in a specific way? </a:t>
            </a:r>
            <a:endPar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4" name="Freeform: Shape 13">
            <a:extLst>
              <a:ext uri="{FF2B5EF4-FFF2-40B4-BE49-F238E27FC236}">
                <a16:creationId xmlns:a16="http://schemas.microsoft.com/office/drawing/2014/main" id="{80882F90-DA89-4E0E-B67A-E4933C81D381}"/>
              </a:ext>
            </a:extLst>
          </p:cNvPr>
          <p:cNvSpPr/>
          <p:nvPr/>
        </p:nvSpPr>
        <p:spPr>
          <a:xfrm>
            <a:off x="329882" y="4138690"/>
            <a:ext cx="4147550" cy="64008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5918" tIns="71628" rIns="105918" bIns="71628"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mj-lt"/>
                <a:cs typeface="Segoe UI Semilight" panose="020B0402040204020203" pitchFamily="34" charset="0"/>
              </a:rPr>
              <a:t>Data Gathering, Transformation, &amp; Analysis Process</a:t>
            </a:r>
          </a:p>
        </p:txBody>
      </p:sp>
      <p:sp>
        <p:nvSpPr>
          <p:cNvPr id="15" name="Freeform: Shape 14">
            <a:extLst>
              <a:ext uri="{FF2B5EF4-FFF2-40B4-BE49-F238E27FC236}">
                <a16:creationId xmlns:a16="http://schemas.microsoft.com/office/drawing/2014/main" id="{2B0B36E3-2D6B-4093-8725-EAB25C3134A8}"/>
              </a:ext>
            </a:extLst>
          </p:cNvPr>
          <p:cNvSpPr/>
          <p:nvPr/>
        </p:nvSpPr>
        <p:spPr>
          <a:xfrm>
            <a:off x="4577180" y="4851803"/>
            <a:ext cx="7380630" cy="640080"/>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49" rIns="271574" bIns="147751" numCol="1" spcCol="1270" anchor="ctr" anchorCtr="0">
            <a:noAutofit/>
          </a:bodyPr>
          <a:lstStyle/>
          <a:p>
            <a:pPr marL="0" lvl="1" defTabSz="400050">
              <a:lnSpc>
                <a:spcPct val="90000"/>
              </a:lnSpc>
              <a:spcBef>
                <a:spcPct val="0"/>
              </a:spcBef>
              <a:spcAft>
                <a:spcPct val="15000"/>
              </a:spcAft>
              <a:defRPr/>
            </a:pPr>
            <a:r>
              <a:rPr kumimoji="0" lang="en-US" sz="1000" b="0" i="0" u="none" strike="noStrike" kern="1200" cap="none" spc="0" normalizeH="0" baseline="0" noProof="0">
                <a:ln>
                  <a:noFill/>
                </a:ln>
                <a:solidFill>
                  <a:schemeClr val="tx1"/>
                </a:solidFill>
                <a:effectLst/>
                <a:uLnTx/>
                <a:uFillTx/>
                <a:latin typeface="Segoe UI Semilight"/>
                <a:cs typeface="Segoe UI Semilight"/>
              </a:rPr>
              <a:t>Do we need to create any instruments (surveys, feedback forms) or create guides on data transformation to </a:t>
            </a:r>
            <a:r>
              <a:rPr lang="en-US" sz="1000">
                <a:solidFill>
                  <a:schemeClr val="tx1"/>
                </a:solidFill>
                <a:latin typeface="Segoe UI Semilight"/>
                <a:cs typeface="Segoe UI Semilight"/>
              </a:rPr>
              <a:t>collect the</a:t>
            </a:r>
            <a:r>
              <a:rPr kumimoji="0" lang="en-US" sz="1000" b="0" i="0" u="none" strike="noStrike" kern="1200" cap="none" spc="0" normalizeH="0" baseline="0" noProof="0">
                <a:ln>
                  <a:noFill/>
                </a:ln>
                <a:solidFill>
                  <a:schemeClr val="tx1"/>
                </a:solidFill>
                <a:effectLst/>
                <a:uLnTx/>
                <a:uFillTx/>
                <a:latin typeface="Segoe UI Semilight"/>
                <a:cs typeface="Segoe UI Semilight"/>
              </a:rPr>
              <a:t> data we want?</a:t>
            </a:r>
          </a:p>
        </p:txBody>
      </p:sp>
      <p:sp>
        <p:nvSpPr>
          <p:cNvPr id="16" name="Freeform: Shape 15">
            <a:extLst>
              <a:ext uri="{FF2B5EF4-FFF2-40B4-BE49-F238E27FC236}">
                <a16:creationId xmlns:a16="http://schemas.microsoft.com/office/drawing/2014/main" id="{6629330C-4E90-49AB-939F-4B812D17DD68}"/>
              </a:ext>
            </a:extLst>
          </p:cNvPr>
          <p:cNvSpPr/>
          <p:nvPr/>
        </p:nvSpPr>
        <p:spPr>
          <a:xfrm>
            <a:off x="329882" y="4858928"/>
            <a:ext cx="4151604" cy="64008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mj-lt"/>
                <a:cs typeface="Segoe UI Semilight" panose="020B0402040204020203" pitchFamily="34" charset="0"/>
              </a:rPr>
              <a:t>Data Gathering Instruments</a:t>
            </a:r>
          </a:p>
        </p:txBody>
      </p:sp>
      <p:sp>
        <p:nvSpPr>
          <p:cNvPr id="17" name="Freeform: Shape 16">
            <a:extLst>
              <a:ext uri="{FF2B5EF4-FFF2-40B4-BE49-F238E27FC236}">
                <a16:creationId xmlns:a16="http://schemas.microsoft.com/office/drawing/2014/main" id="{044E8C0E-407E-4EE7-AC88-6297127B079F}"/>
              </a:ext>
            </a:extLst>
          </p:cNvPr>
          <p:cNvSpPr/>
          <p:nvPr/>
        </p:nvSpPr>
        <p:spPr>
          <a:xfrm>
            <a:off x="4577180" y="5581869"/>
            <a:ext cx="7380630" cy="640080"/>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50" rIns="271574" bIns="147751" numCol="1" spcCol="1270" anchor="ctr" anchorCtr="0">
            <a:noAutofit/>
          </a:bodyPr>
          <a:lstStyle/>
          <a:p>
            <a:pPr marL="57150" lvl="1" indent="-57150" defTabSz="400050">
              <a:lnSpc>
                <a:spcPct val="90000"/>
              </a:lnSpc>
              <a:spcBef>
                <a:spcPct val="0"/>
              </a:spcBef>
              <a:spcAft>
                <a:spcPct val="15000"/>
              </a:spcAft>
              <a:defRPr/>
            </a:pPr>
            <a:r>
              <a:rPr kumimoji="0" lang="en-US" sz="1000" b="0" i="0" u="none" strike="noStrike" kern="1200" cap="none" spc="0" normalizeH="0" baseline="0" noProof="0">
                <a:ln>
                  <a:noFill/>
                </a:ln>
                <a:solidFill>
                  <a:schemeClr val="tx1"/>
                </a:solidFill>
                <a:effectLst/>
                <a:uLnTx/>
                <a:uFillTx/>
                <a:latin typeface="Segoe UI Semilight"/>
                <a:cs typeface="Segoe UI Semilight"/>
              </a:rPr>
              <a:t>State which person, or group of people, </a:t>
            </a:r>
            <a:r>
              <a:rPr lang="en-US" sz="1000">
                <a:solidFill>
                  <a:schemeClr val="tx1"/>
                </a:solidFill>
                <a:latin typeface="Segoe UI Semilight"/>
                <a:cs typeface="Segoe UI Semilight"/>
              </a:rPr>
              <a:t>is assigned</a:t>
            </a:r>
            <a:r>
              <a:rPr kumimoji="0" lang="en-US" sz="1000" b="0" i="0" u="none" strike="noStrike" kern="1200" cap="none" spc="0" normalizeH="0" baseline="0" noProof="0">
                <a:ln>
                  <a:noFill/>
                </a:ln>
                <a:solidFill>
                  <a:schemeClr val="tx1"/>
                </a:solidFill>
                <a:effectLst/>
                <a:uLnTx/>
                <a:uFillTx/>
                <a:latin typeface="Segoe UI Semilight"/>
                <a:cs typeface="Segoe UI Semilight"/>
              </a:rPr>
              <a:t> to each part of the data gathering, transformation</a:t>
            </a:r>
            <a:r>
              <a:rPr lang="en-US" sz="1000">
                <a:solidFill>
                  <a:schemeClr val="tx1"/>
                </a:solidFill>
                <a:latin typeface="Segoe UI Semilight"/>
                <a:cs typeface="Segoe UI Semilight"/>
              </a:rPr>
              <a:t>,</a:t>
            </a:r>
            <a:r>
              <a:rPr kumimoji="0" lang="en-US" sz="1000" b="0" i="0" u="none" strike="noStrike" kern="1200" cap="none" spc="0" normalizeH="0" baseline="0" noProof="0">
                <a:ln>
                  <a:noFill/>
                </a:ln>
                <a:solidFill>
                  <a:schemeClr val="tx1"/>
                </a:solidFill>
                <a:effectLst/>
                <a:uLnTx/>
                <a:uFillTx/>
                <a:latin typeface="Segoe UI Semilight"/>
                <a:cs typeface="Segoe UI Semilight"/>
              </a:rPr>
              <a:t> and analysis process.</a:t>
            </a:r>
          </a:p>
        </p:txBody>
      </p:sp>
      <p:sp>
        <p:nvSpPr>
          <p:cNvPr id="18" name="Freeform: Shape 17">
            <a:extLst>
              <a:ext uri="{FF2B5EF4-FFF2-40B4-BE49-F238E27FC236}">
                <a16:creationId xmlns:a16="http://schemas.microsoft.com/office/drawing/2014/main" id="{59DDEDDB-3841-4C0E-AC18-8D84F17CE00F}"/>
              </a:ext>
            </a:extLst>
          </p:cNvPr>
          <p:cNvSpPr/>
          <p:nvPr/>
        </p:nvSpPr>
        <p:spPr>
          <a:xfrm>
            <a:off x="313966" y="5579164"/>
            <a:ext cx="4151604" cy="640080"/>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mj-lt"/>
                <a:cs typeface="Segoe UI Semilight" panose="020B0402040204020203" pitchFamily="34" charset="0"/>
              </a:rPr>
              <a:t>Data Gathering Owner</a:t>
            </a:r>
          </a:p>
        </p:txBody>
      </p:sp>
    </p:spTree>
    <p:extLst>
      <p:ext uri="{BB962C8B-B14F-4D97-AF65-F5344CB8AC3E}">
        <p14:creationId xmlns:p14="http://schemas.microsoft.com/office/powerpoint/2010/main" val="21307068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20646" y="632040"/>
            <a:ext cx="5992813" cy="585788"/>
          </a:xfrm>
          <a:prstGeom prst="rect">
            <a:avLst/>
          </a:prstGeom>
        </p:spPr>
        <p:txBody>
          <a:bodyPr/>
          <a:lstStyle/>
          <a:p>
            <a:r>
              <a:rPr lang="en-US" sz="3200">
                <a:solidFill>
                  <a:srgbClr val="161716"/>
                </a:solidFill>
              </a:rPr>
              <a:t>Establish KPI benchmarks</a:t>
            </a:r>
          </a:p>
        </p:txBody>
      </p:sp>
      <p:graphicFrame>
        <p:nvGraphicFramePr>
          <p:cNvPr id="7" name="Table 6">
            <a:extLst>
              <a:ext uri="{FF2B5EF4-FFF2-40B4-BE49-F238E27FC236}">
                <a16:creationId xmlns:a16="http://schemas.microsoft.com/office/drawing/2014/main" id="{21220173-93B7-4618-9A8B-ED788D9CBE3F}"/>
              </a:ext>
            </a:extLst>
          </p:cNvPr>
          <p:cNvGraphicFramePr>
            <a:graphicFrameLocks noGrp="1"/>
          </p:cNvGraphicFramePr>
          <p:nvPr>
            <p:extLst>
              <p:ext uri="{D42A27DB-BD31-4B8C-83A1-F6EECF244321}">
                <p14:modId xmlns:p14="http://schemas.microsoft.com/office/powerpoint/2010/main" val="187929410"/>
              </p:ext>
            </p:extLst>
          </p:nvPr>
        </p:nvGraphicFramePr>
        <p:xfrm>
          <a:off x="392960" y="1919380"/>
          <a:ext cx="11189410" cy="4079013"/>
        </p:xfrm>
        <a:graphic>
          <a:graphicData uri="http://schemas.openxmlformats.org/drawingml/2006/table">
            <a:tbl>
              <a:tblPr firstRow="1">
                <a:solidFill>
                  <a:schemeClr val="accent1">
                    <a:lumMod val="90000"/>
                  </a:schemeClr>
                </a:solidFill>
                <a:tableStyleId>{5C22544A-7EE6-4342-B048-85BDC9FD1C3A}</a:tableStyleId>
              </a:tblPr>
              <a:tblGrid>
                <a:gridCol w="3831170">
                  <a:extLst>
                    <a:ext uri="{9D8B030D-6E8A-4147-A177-3AD203B41FA5}">
                      <a16:colId xmlns:a16="http://schemas.microsoft.com/office/drawing/2014/main" val="648430695"/>
                    </a:ext>
                  </a:extLst>
                </a:gridCol>
                <a:gridCol w="3636291">
                  <a:extLst>
                    <a:ext uri="{9D8B030D-6E8A-4147-A177-3AD203B41FA5}">
                      <a16:colId xmlns:a16="http://schemas.microsoft.com/office/drawing/2014/main" val="1730384453"/>
                    </a:ext>
                  </a:extLst>
                </a:gridCol>
                <a:gridCol w="3721949">
                  <a:extLst>
                    <a:ext uri="{9D8B030D-6E8A-4147-A177-3AD203B41FA5}">
                      <a16:colId xmlns:a16="http://schemas.microsoft.com/office/drawing/2014/main" val="3257594209"/>
                    </a:ext>
                  </a:extLst>
                </a:gridCol>
              </a:tblGrid>
              <a:tr h="398408">
                <a:tc>
                  <a:txBody>
                    <a:bodyPr/>
                    <a:lstStyle/>
                    <a:p>
                      <a:pPr marL="231140" marR="212725" algn="l">
                        <a:lnSpc>
                          <a:spcPct val="100000"/>
                        </a:lnSpc>
                        <a:spcBef>
                          <a:spcPts val="0"/>
                        </a:spcBef>
                        <a:spcAft>
                          <a:spcPts val="0"/>
                        </a:spcAft>
                      </a:pPr>
                      <a:endParaRPr lang="en-NZ" sz="1000" kern="0">
                        <a:solidFill>
                          <a:schemeClr val="bg1"/>
                        </a:solidFill>
                        <a:latin typeface="Segoe UI" panose="020B0502040204020203" pitchFamily="34" charset="0"/>
                        <a:ea typeface="+mn-ea"/>
                        <a:cs typeface="Segoe UI" panose="020B0502040204020203" pitchFamily="34" charset="0"/>
                      </a:endParaRPr>
                    </a:p>
                  </a:txBody>
                  <a:tcPr marL="45720" marR="4572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74B47"/>
                    </a:solidFill>
                  </a:tcPr>
                </a:tc>
                <a:tc>
                  <a:txBody>
                    <a:bodyPr/>
                    <a:lstStyle/>
                    <a:p>
                      <a:pPr marL="420370" marR="438150" algn="l">
                        <a:lnSpc>
                          <a:spcPct val="100000"/>
                        </a:lnSpc>
                        <a:spcBef>
                          <a:spcPts val="0"/>
                        </a:spcBef>
                        <a:spcAft>
                          <a:spcPts val="0"/>
                        </a:spcAft>
                      </a:pPr>
                      <a:endParaRPr lang="en-NZ" sz="1000" kern="0">
                        <a:solidFill>
                          <a:schemeClr val="bg1"/>
                        </a:solidFill>
                        <a:latin typeface="Segoe UI" panose="020B0502040204020203" pitchFamily="34" charset="0"/>
                        <a:ea typeface="+mn-ea"/>
                        <a:cs typeface="Segoe UI" panose="020B0502040204020203" pitchFamily="34" charset="0"/>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74B47"/>
                    </a:solidFill>
                  </a:tcPr>
                </a:tc>
                <a:tc>
                  <a:txBody>
                    <a:bodyPr/>
                    <a:lstStyle/>
                    <a:p>
                      <a:pPr marL="420370" marR="438150" algn="l">
                        <a:lnSpc>
                          <a:spcPct val="100000"/>
                        </a:lnSpc>
                        <a:spcBef>
                          <a:spcPts val="0"/>
                        </a:spcBef>
                        <a:spcAft>
                          <a:spcPts val="0"/>
                        </a:spcAft>
                      </a:pPr>
                      <a:endParaRPr lang="en-NZ" sz="1000" kern="0">
                        <a:solidFill>
                          <a:schemeClr val="bg1"/>
                        </a:solidFill>
                        <a:latin typeface="Segoe UI" panose="020B0502040204020203" pitchFamily="34" charset="0"/>
                        <a:ea typeface="+mn-ea"/>
                        <a:cs typeface="Segoe UI" panose="020B0502040204020203" pitchFamily="34" charset="0"/>
                      </a:endParaRPr>
                    </a:p>
                  </a:txBody>
                  <a:tcPr marL="45720" marR="4572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74B47"/>
                    </a:solidFill>
                  </a:tcPr>
                </a:tc>
                <a:extLst>
                  <a:ext uri="{0D108BD9-81ED-4DB2-BD59-A6C34878D82A}">
                    <a16:rowId xmlns:a16="http://schemas.microsoft.com/office/drawing/2014/main" val="2724948253"/>
                  </a:ext>
                </a:extLst>
              </a:tr>
              <a:tr h="939677">
                <a:tc>
                  <a:txBody>
                    <a:bodyPr/>
                    <a:lstStyle/>
                    <a:p>
                      <a:pPr marL="0" marR="212725" algn="l" defTabSz="914228" rtl="0" eaLnBrk="1" latinLnBrk="0" hangingPunct="1">
                        <a:lnSpc>
                          <a:spcPct val="100000"/>
                        </a:lnSpc>
                        <a:spcBef>
                          <a:spcPts val="0"/>
                        </a:spcBef>
                        <a:spcAft>
                          <a:spcPts val="500"/>
                        </a:spcAft>
                      </a:pPr>
                      <a:r>
                        <a:rPr lang="en-US" sz="1000" b="1" i="1" kern="0">
                          <a:solidFill>
                            <a:schemeClr val="bg1">
                              <a:lumMod val="50000"/>
                            </a:schemeClr>
                          </a:solidFill>
                          <a:latin typeface="Segoe UI Semilight" panose="020B0402040204020203" pitchFamily="34" charset="0"/>
                          <a:cs typeface="Segoe UI Semilight" panose="020B0402040204020203" pitchFamily="34" charset="0"/>
                        </a:rPr>
                        <a:t>Reduced operating costs</a:t>
                      </a:r>
                    </a:p>
                    <a:p>
                      <a:pPr marL="0" marR="212725" algn="l" defTabSz="914228" rtl="0" eaLnBrk="1" latinLnBrk="0" hangingPunct="1">
                        <a:lnSpc>
                          <a:spcPct val="100000"/>
                        </a:lnSpc>
                        <a:spcBef>
                          <a:spcPts val="0"/>
                        </a:spcBef>
                        <a:spcAft>
                          <a:spcPts val="500"/>
                        </a:spcAft>
                      </a:pPr>
                      <a:r>
                        <a:rPr lang="en-US" sz="1000" b="0" i="1" kern="0">
                          <a:solidFill>
                            <a:schemeClr val="bg1">
                              <a:lumMod val="50000"/>
                            </a:schemeClr>
                          </a:solidFill>
                          <a:latin typeface="Segoe UI Semilight" panose="020B0402040204020203" pitchFamily="34" charset="0"/>
                          <a:cs typeface="Segoe UI Semilight" panose="020B0402040204020203" pitchFamily="34" charset="0"/>
                        </a:rPr>
                        <a:t>Increased adoption correlates to reduced third-party conferencing usage, travel time and resource allocation</a:t>
                      </a:r>
                    </a:p>
                  </a:txBody>
                  <a:tcPr marT="91440" marB="91440">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3F3F4"/>
                    </a:solidFill>
                  </a:tcPr>
                </a:tc>
                <a:tc>
                  <a:txBody>
                    <a:bodyPr/>
                    <a:lstStyle/>
                    <a:p>
                      <a:pPr marL="0" marR="158750" indent="-933450" algn="l" defTabSz="914228" rtl="0" eaLnBrk="1" latinLnBrk="0" hangingPunct="1">
                        <a:lnSpc>
                          <a:spcPct val="100000"/>
                        </a:lnSpc>
                        <a:spcBef>
                          <a:spcPts val="0"/>
                        </a:spcBef>
                        <a:spcAft>
                          <a:spcPts val="500"/>
                        </a:spcAft>
                      </a:pPr>
                      <a:r>
                        <a:rPr lang="en-US" sz="1000" b="1" i="1" kern="0">
                          <a:solidFill>
                            <a:schemeClr val="bg1">
                              <a:lumMod val="50000"/>
                            </a:schemeClr>
                          </a:solidFill>
                          <a:latin typeface="Segoe UI Semilight" panose="020B0402040204020203" pitchFamily="34" charset="0"/>
                          <a:cs typeface="Segoe UI Semilight" panose="020B0402040204020203" pitchFamily="34" charset="0"/>
                        </a:rPr>
                        <a:t>Quantitative</a:t>
                      </a:r>
                    </a:p>
                    <a:p>
                      <a:pPr marL="171450" marR="158750" indent="-171450" algn="l" defTabSz="914228" rtl="0" eaLnBrk="1" latinLnBrk="0" hangingPunct="1">
                        <a:lnSpc>
                          <a:spcPct val="100000"/>
                        </a:lnSpc>
                        <a:spcBef>
                          <a:spcPts val="0"/>
                        </a:spcBef>
                        <a:spcAft>
                          <a:spcPts val="500"/>
                        </a:spcAft>
                        <a:buFont typeface="Arial" panose="020B0604020202020204" pitchFamily="34" charset="0"/>
                        <a:buChar char="•"/>
                      </a:pPr>
                      <a:r>
                        <a:rPr lang="en-US" sz="1000" b="0" i="1" kern="0">
                          <a:solidFill>
                            <a:schemeClr val="bg1">
                              <a:lumMod val="50000"/>
                            </a:schemeClr>
                          </a:solidFill>
                          <a:latin typeface="Segoe UI Semilight" panose="020B0402040204020203" pitchFamily="34" charset="0"/>
                          <a:cs typeface="Segoe UI Semilight" panose="020B0402040204020203" pitchFamily="34" charset="0"/>
                        </a:rPr>
                        <a:t>Microsoft 365 reporting</a:t>
                      </a:r>
                    </a:p>
                    <a:p>
                      <a:pPr marL="171450" marR="158750" indent="-171450" algn="l" defTabSz="914228" rtl="0" eaLnBrk="1" latinLnBrk="0" hangingPunct="1">
                        <a:lnSpc>
                          <a:spcPct val="100000"/>
                        </a:lnSpc>
                        <a:spcBef>
                          <a:spcPts val="0"/>
                        </a:spcBef>
                        <a:spcAft>
                          <a:spcPts val="500"/>
                        </a:spcAft>
                        <a:buFont typeface="Arial" panose="020B0604020202020204" pitchFamily="34" charset="0"/>
                        <a:buChar char="•"/>
                      </a:pPr>
                      <a:r>
                        <a:rPr lang="en-US" sz="1000" b="0" i="1" kern="0">
                          <a:solidFill>
                            <a:schemeClr val="bg1">
                              <a:lumMod val="50000"/>
                            </a:schemeClr>
                          </a:solidFill>
                          <a:latin typeface="Segoe UI Semilight" panose="020B0402040204020203" pitchFamily="34" charset="0"/>
                          <a:cs typeface="Segoe UI Semilight" panose="020B0402040204020203" pitchFamily="34" charset="0"/>
                        </a:rPr>
                        <a:t>Finance/accounting reports </a:t>
                      </a:r>
                    </a:p>
                    <a:p>
                      <a:pPr marL="171450" marR="158750" indent="-171450" algn="l" defTabSz="914228" rtl="0" eaLnBrk="1" latinLnBrk="0" hangingPunct="1">
                        <a:lnSpc>
                          <a:spcPct val="100000"/>
                        </a:lnSpc>
                        <a:spcBef>
                          <a:spcPts val="0"/>
                        </a:spcBef>
                        <a:spcAft>
                          <a:spcPts val="500"/>
                        </a:spcAft>
                        <a:buFont typeface="Arial" panose="020B0604020202020204" pitchFamily="34" charset="0"/>
                        <a:buChar char="•"/>
                      </a:pPr>
                      <a:r>
                        <a:rPr lang="en-US" sz="1000" b="0" i="1" kern="0">
                          <a:solidFill>
                            <a:schemeClr val="bg1">
                              <a:lumMod val="50000"/>
                            </a:schemeClr>
                          </a:solidFill>
                          <a:latin typeface="Segoe UI Semilight" panose="020B0402040204020203" pitchFamily="34" charset="0"/>
                          <a:cs typeface="Segoe UI Semilight" panose="020B0402040204020203" pitchFamily="34" charset="0"/>
                        </a:rPr>
                        <a:t>Travel and phone expense reports</a:t>
                      </a:r>
                      <a:endParaRPr lang="en-NZ" sz="1000" b="0" i="1" kern="0">
                        <a:solidFill>
                          <a:schemeClr val="bg1">
                            <a:lumMod val="50000"/>
                          </a:schemeClr>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3F3F4"/>
                    </a:solidFill>
                  </a:tcPr>
                </a:tc>
                <a:tc>
                  <a:txBody>
                    <a:bodyPr/>
                    <a:lstStyle/>
                    <a:p>
                      <a:pPr marL="0" algn="l">
                        <a:lnSpc>
                          <a:spcPct val="100000"/>
                        </a:lnSpc>
                        <a:spcBef>
                          <a:spcPts val="0"/>
                        </a:spcBef>
                        <a:spcAft>
                          <a:spcPts val="0"/>
                        </a:spcAft>
                      </a:pPr>
                      <a:r>
                        <a:rPr lang="en-US" sz="1000" b="0" i="1" kern="0">
                          <a:solidFill>
                            <a:schemeClr val="bg1">
                              <a:lumMod val="50000"/>
                            </a:schemeClr>
                          </a:solidFill>
                          <a:latin typeface="Segoe UI Semilight" panose="020B0402040204020203" pitchFamily="34" charset="0"/>
                          <a:cs typeface="Segoe UI Semilight" panose="020B0402040204020203" pitchFamily="34" charset="0"/>
                        </a:rPr>
                        <a:t>Comparison of pre and post Microsoft 365 reports will show cost savings. Post rollout usage of third-party phone conferencing should show decreasing usage of 10% per month.</a:t>
                      </a:r>
                      <a:endParaRPr lang="en-NZ" sz="1000" b="0" i="1" kern="0">
                        <a:solidFill>
                          <a:schemeClr val="bg1">
                            <a:lumMod val="50000"/>
                          </a:schemeClr>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3F3F4"/>
                    </a:solidFill>
                  </a:tcPr>
                </a:tc>
                <a:extLst>
                  <a:ext uri="{0D108BD9-81ED-4DB2-BD59-A6C34878D82A}">
                    <a16:rowId xmlns:a16="http://schemas.microsoft.com/office/drawing/2014/main" val="2630654797"/>
                  </a:ext>
                </a:extLst>
              </a:tr>
              <a:tr h="1146066">
                <a:tc>
                  <a:txBody>
                    <a:bodyPr/>
                    <a:lstStyle/>
                    <a:p>
                      <a:pPr marL="0" marR="212725" algn="l" defTabSz="914228" rtl="0" eaLnBrk="1" latinLnBrk="0" hangingPunct="1">
                        <a:lnSpc>
                          <a:spcPct val="100000"/>
                        </a:lnSpc>
                        <a:spcBef>
                          <a:spcPts val="0"/>
                        </a:spcBef>
                        <a:spcAft>
                          <a:spcPts val="500"/>
                        </a:spcAft>
                      </a:pPr>
                      <a:endParaRPr lang="en-NZ" sz="1200" b="0" kern="0">
                        <a:solidFill>
                          <a:schemeClr val="tx1"/>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3F3F4"/>
                    </a:solidFill>
                  </a:tcPr>
                </a:tc>
                <a:tc>
                  <a:txBody>
                    <a:bodyPr/>
                    <a:lstStyle/>
                    <a:p>
                      <a:pPr marL="0" marR="158750" indent="-933450" algn="l" defTabSz="914228" rtl="0" eaLnBrk="1" latinLnBrk="0" hangingPunct="1">
                        <a:lnSpc>
                          <a:spcPct val="100000"/>
                        </a:lnSpc>
                        <a:spcBef>
                          <a:spcPts val="0"/>
                        </a:spcBef>
                        <a:spcAft>
                          <a:spcPts val="500"/>
                        </a:spcAft>
                      </a:pPr>
                      <a:endParaRPr lang="en-US" sz="1200" b="0" i="0" kern="0">
                        <a:solidFill>
                          <a:srgbClr val="DC3C00"/>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3F3F4"/>
                    </a:solidFill>
                  </a:tcPr>
                </a:tc>
                <a:tc>
                  <a:txBody>
                    <a:bodyPr/>
                    <a:lstStyle/>
                    <a:p>
                      <a:pPr marL="0" marR="438150" algn="l" defTabSz="914228" rtl="0" eaLnBrk="1" latinLnBrk="0" hangingPunct="1">
                        <a:lnSpc>
                          <a:spcPct val="100000"/>
                        </a:lnSpc>
                        <a:spcBef>
                          <a:spcPts val="0"/>
                        </a:spcBef>
                        <a:spcAft>
                          <a:spcPts val="0"/>
                        </a:spcAft>
                      </a:pPr>
                      <a:endParaRPr lang="en-NZ" sz="1200" b="0" kern="0">
                        <a:solidFill>
                          <a:srgbClr val="DC3C00"/>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3F3F4"/>
                    </a:solidFill>
                  </a:tcPr>
                </a:tc>
                <a:extLst>
                  <a:ext uri="{0D108BD9-81ED-4DB2-BD59-A6C34878D82A}">
                    <a16:rowId xmlns:a16="http://schemas.microsoft.com/office/drawing/2014/main" val="2828767889"/>
                  </a:ext>
                </a:extLst>
              </a:tr>
              <a:tr h="733288">
                <a:tc>
                  <a:txBody>
                    <a:bodyPr/>
                    <a:lstStyle/>
                    <a:p>
                      <a:pPr marL="0" marR="212725" algn="l" defTabSz="914228" rtl="0" eaLnBrk="1" latinLnBrk="0" hangingPunct="1">
                        <a:lnSpc>
                          <a:spcPct val="100000"/>
                        </a:lnSpc>
                        <a:spcBef>
                          <a:spcPts val="0"/>
                        </a:spcBef>
                        <a:spcAft>
                          <a:spcPts val="500"/>
                        </a:spcAft>
                      </a:pPr>
                      <a:endParaRPr lang="en-US" sz="1200" b="0" kern="0">
                        <a:solidFill>
                          <a:srgbClr val="DC3C00"/>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3F3F4"/>
                    </a:solidFill>
                  </a:tcPr>
                </a:tc>
                <a:tc>
                  <a:txBody>
                    <a:bodyPr/>
                    <a:lstStyle/>
                    <a:p>
                      <a:pPr marL="0" marR="158750" indent="-933450" algn="l" defTabSz="914228" rtl="0" eaLnBrk="1" latinLnBrk="0" hangingPunct="1">
                        <a:lnSpc>
                          <a:spcPct val="100000"/>
                        </a:lnSpc>
                        <a:spcBef>
                          <a:spcPts val="0"/>
                        </a:spcBef>
                        <a:spcAft>
                          <a:spcPts val="500"/>
                        </a:spcAft>
                      </a:pPr>
                      <a:endParaRPr lang="en-NZ" sz="1200" b="0" kern="0">
                        <a:solidFill>
                          <a:schemeClr val="tx1"/>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3F3F4"/>
                    </a:solidFill>
                  </a:tcPr>
                </a:tc>
                <a:tc>
                  <a:txBody>
                    <a:bodyPr/>
                    <a:lstStyle/>
                    <a:p>
                      <a:pPr marL="0" algn="l">
                        <a:lnSpc>
                          <a:spcPct val="100000"/>
                        </a:lnSpc>
                        <a:spcBef>
                          <a:spcPts val="0"/>
                        </a:spcBef>
                        <a:spcAft>
                          <a:spcPts val="0"/>
                        </a:spcAft>
                      </a:pPr>
                      <a:endParaRPr lang="en-NZ" sz="1200" b="0" kern="0">
                        <a:solidFill>
                          <a:srgbClr val="DC3C00"/>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3F3F4"/>
                    </a:solidFill>
                  </a:tcPr>
                </a:tc>
                <a:extLst>
                  <a:ext uri="{0D108BD9-81ED-4DB2-BD59-A6C34878D82A}">
                    <a16:rowId xmlns:a16="http://schemas.microsoft.com/office/drawing/2014/main" val="2479205915"/>
                  </a:ext>
                </a:extLst>
              </a:tr>
              <a:tr h="818271">
                <a:tc>
                  <a:txBody>
                    <a:bodyPr/>
                    <a:lstStyle/>
                    <a:p>
                      <a:pPr marL="0" marR="212725" algn="l" defTabSz="914228" rtl="0" eaLnBrk="1" latinLnBrk="0" hangingPunct="1">
                        <a:lnSpc>
                          <a:spcPct val="100000"/>
                        </a:lnSpc>
                        <a:spcBef>
                          <a:spcPts val="0"/>
                        </a:spcBef>
                        <a:spcAft>
                          <a:spcPts val="500"/>
                        </a:spcAft>
                      </a:pPr>
                      <a:endParaRPr lang="en-US" sz="1200" b="0" kern="0">
                        <a:solidFill>
                          <a:srgbClr val="DC3C00"/>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4"/>
                    </a:solidFill>
                  </a:tcPr>
                </a:tc>
                <a:tc>
                  <a:txBody>
                    <a:bodyPr/>
                    <a:lstStyle/>
                    <a:p>
                      <a:pPr marL="0" marR="158750" indent="-933450" algn="l" defTabSz="914228" rtl="0" eaLnBrk="1" latinLnBrk="0" hangingPunct="1">
                        <a:lnSpc>
                          <a:spcPct val="100000"/>
                        </a:lnSpc>
                        <a:spcBef>
                          <a:spcPts val="0"/>
                        </a:spcBef>
                        <a:spcAft>
                          <a:spcPts val="500"/>
                        </a:spcAft>
                      </a:pPr>
                      <a:endParaRPr lang="en-NZ" sz="1200" b="0" kern="0">
                        <a:solidFill>
                          <a:schemeClr val="tx1"/>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4"/>
                    </a:solidFill>
                  </a:tcPr>
                </a:tc>
                <a:tc>
                  <a:txBody>
                    <a:bodyPr/>
                    <a:lstStyle/>
                    <a:p>
                      <a:pPr marL="0" algn="l">
                        <a:lnSpc>
                          <a:spcPct val="100000"/>
                        </a:lnSpc>
                        <a:spcBef>
                          <a:spcPts val="0"/>
                        </a:spcBef>
                        <a:spcAft>
                          <a:spcPts val="0"/>
                        </a:spcAft>
                      </a:pPr>
                      <a:endParaRPr lang="en-NZ" sz="1200" b="0" kern="0">
                        <a:solidFill>
                          <a:schemeClr val="tx1"/>
                        </a:solidFill>
                        <a:latin typeface="Segoe UI Semilight" panose="020B0402040204020203" pitchFamily="34" charset="0"/>
                        <a:ea typeface="+mn-ea"/>
                        <a:cs typeface="Segoe UI Semilight" panose="020B0402040204020203" pitchFamily="34" charset="0"/>
                      </a:endParaRPr>
                    </a:p>
                  </a:txBody>
                  <a:tcPr marT="91440" marB="91440">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F3F4"/>
                    </a:solidFill>
                  </a:tcPr>
                </a:tc>
                <a:extLst>
                  <a:ext uri="{0D108BD9-81ED-4DB2-BD59-A6C34878D82A}">
                    <a16:rowId xmlns:a16="http://schemas.microsoft.com/office/drawing/2014/main" val="2098425582"/>
                  </a:ext>
                </a:extLst>
              </a:tr>
            </a:tbl>
          </a:graphicData>
        </a:graphic>
      </p:graphicFrame>
      <p:sp>
        <p:nvSpPr>
          <p:cNvPr id="6" name="Rectangle 5">
            <a:extLst>
              <a:ext uri="{FF2B5EF4-FFF2-40B4-BE49-F238E27FC236}">
                <a16:creationId xmlns:a16="http://schemas.microsoft.com/office/drawing/2014/main" id="{708B2142-652A-475F-92A7-CF831407F0CB}"/>
              </a:ext>
            </a:extLst>
          </p:cNvPr>
          <p:cNvSpPr/>
          <p:nvPr/>
        </p:nvSpPr>
        <p:spPr>
          <a:xfrm>
            <a:off x="321271" y="1217828"/>
            <a:ext cx="11006569"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a:ln>
                  <a:noFill/>
                </a:ln>
                <a:solidFill>
                  <a:srgbClr val="2F2F2F">
                    <a:lumMod val="90000"/>
                    <a:lumOff val="10000"/>
                  </a:srgbClr>
                </a:solidFill>
                <a:effectLst/>
                <a:uLnTx/>
                <a:uFillTx/>
                <a:latin typeface="Segoe UI Semilight" panose="020B0402040204020203" pitchFamily="34" charset="0"/>
                <a:ea typeface="+mn-ea"/>
                <a:cs typeface="Segoe UI Semilight" panose="020B0402040204020203" pitchFamily="34" charset="0"/>
              </a:rPr>
              <a:t>Use the framework below to define your own success criteria. Remember to make them specific, measurable, attainable, relevant and timely.</a:t>
            </a:r>
            <a:endParaRPr kumimoji="0" lang="en-US" sz="1600" b="0" i="0" u="none" strike="noStrike" kern="1200" cap="none" spc="0" normalizeH="0" baseline="0" noProof="0">
              <a:ln>
                <a:noFill/>
              </a:ln>
              <a:solidFill>
                <a:srgbClr val="2F2F2F">
                  <a:lumMod val="90000"/>
                  <a:lumOff val="10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10" name="Rectangle 9">
            <a:extLst>
              <a:ext uri="{FF2B5EF4-FFF2-40B4-BE49-F238E27FC236}">
                <a16:creationId xmlns:a16="http://schemas.microsoft.com/office/drawing/2014/main" id="{5BDEA050-71F1-4C7C-BDF1-E25E7411E1C0}"/>
              </a:ext>
            </a:extLst>
          </p:cNvPr>
          <p:cNvSpPr/>
          <p:nvPr/>
        </p:nvSpPr>
        <p:spPr>
          <a:xfrm>
            <a:off x="5498813" y="1964824"/>
            <a:ext cx="739305"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rPr>
              <a:t>Method</a:t>
            </a:r>
          </a:p>
        </p:txBody>
      </p:sp>
      <p:sp>
        <p:nvSpPr>
          <p:cNvPr id="11" name="Rectangle 10">
            <a:extLst>
              <a:ext uri="{FF2B5EF4-FFF2-40B4-BE49-F238E27FC236}">
                <a16:creationId xmlns:a16="http://schemas.microsoft.com/office/drawing/2014/main" id="{DB04E237-A247-4295-917B-B74720DBA710}"/>
              </a:ext>
            </a:extLst>
          </p:cNvPr>
          <p:cNvSpPr/>
          <p:nvPr/>
        </p:nvSpPr>
        <p:spPr>
          <a:xfrm>
            <a:off x="9527677" y="1964824"/>
            <a:ext cx="501869"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rPr>
              <a:t>Goal</a:t>
            </a:r>
          </a:p>
        </p:txBody>
      </p:sp>
      <p:sp>
        <p:nvSpPr>
          <p:cNvPr id="13" name="Rectangle 12">
            <a:extLst/>
          </p:cNvPr>
          <p:cNvSpPr/>
          <p:nvPr/>
        </p:nvSpPr>
        <p:spPr>
          <a:xfrm>
            <a:off x="1410396" y="1964824"/>
            <a:ext cx="190665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rPr>
              <a:t>Success criteria</a:t>
            </a:r>
          </a:p>
        </p:txBody>
      </p:sp>
    </p:spTree>
    <p:extLst>
      <p:ext uri="{BB962C8B-B14F-4D97-AF65-F5344CB8AC3E}">
        <p14:creationId xmlns:p14="http://schemas.microsoft.com/office/powerpoint/2010/main" val="36030971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253AD9-E281-4670-893D-17387CE6D3CD}"/>
              </a:ext>
            </a:extLst>
          </p:cNvPr>
          <p:cNvSpPr>
            <a:spLocks noGrp="1"/>
          </p:cNvSpPr>
          <p:nvPr>
            <p:ph type="title" idx="4294967295"/>
          </p:nvPr>
        </p:nvSpPr>
        <p:spPr>
          <a:xfrm>
            <a:off x="190500" y="222250"/>
            <a:ext cx="11655425" cy="558800"/>
          </a:xfrm>
          <a:prstGeom prst="rect">
            <a:avLst/>
          </a:prstGeom>
        </p:spPr>
        <p:txBody>
          <a:bodyPr/>
          <a:lstStyle/>
          <a:p>
            <a:r>
              <a:rPr lang="en-GB" sz="3200"/>
              <a:t>Success criteria scorecard example</a:t>
            </a:r>
          </a:p>
        </p:txBody>
      </p:sp>
      <p:graphicFrame>
        <p:nvGraphicFramePr>
          <p:cNvPr id="4" name="Table 3">
            <a:extLst>
              <a:ext uri="{FF2B5EF4-FFF2-40B4-BE49-F238E27FC236}">
                <a16:creationId xmlns:a16="http://schemas.microsoft.com/office/drawing/2014/main" id="{93C5ADEF-87BC-4165-BFF6-3730EAD11968}"/>
              </a:ext>
            </a:extLst>
          </p:cNvPr>
          <p:cNvGraphicFramePr>
            <a:graphicFrameLocks noGrp="1"/>
          </p:cNvGraphicFramePr>
          <p:nvPr>
            <p:extLst>
              <p:ext uri="{D42A27DB-BD31-4B8C-83A1-F6EECF244321}">
                <p14:modId xmlns:p14="http://schemas.microsoft.com/office/powerpoint/2010/main" val="3284799587"/>
              </p:ext>
            </p:extLst>
          </p:nvPr>
        </p:nvGraphicFramePr>
        <p:xfrm>
          <a:off x="287337" y="876758"/>
          <a:ext cx="11753791" cy="5413266"/>
        </p:xfrm>
        <a:graphic>
          <a:graphicData uri="http://schemas.openxmlformats.org/drawingml/2006/table">
            <a:tbl>
              <a:tblPr firstRow="1" bandRow="1">
                <a:tableStyleId>{0505E3EF-67EA-436B-97B2-0124C06EBD24}</a:tableStyleId>
              </a:tblPr>
              <a:tblGrid>
                <a:gridCol w="2345685">
                  <a:extLst>
                    <a:ext uri="{9D8B030D-6E8A-4147-A177-3AD203B41FA5}">
                      <a16:colId xmlns:a16="http://schemas.microsoft.com/office/drawing/2014/main" val="3705316528"/>
                    </a:ext>
                  </a:extLst>
                </a:gridCol>
                <a:gridCol w="698261">
                  <a:extLst>
                    <a:ext uri="{9D8B030D-6E8A-4147-A177-3AD203B41FA5}">
                      <a16:colId xmlns:a16="http://schemas.microsoft.com/office/drawing/2014/main" val="1265694885"/>
                    </a:ext>
                  </a:extLst>
                </a:gridCol>
                <a:gridCol w="1363725">
                  <a:extLst>
                    <a:ext uri="{9D8B030D-6E8A-4147-A177-3AD203B41FA5}">
                      <a16:colId xmlns:a16="http://schemas.microsoft.com/office/drawing/2014/main" val="615838595"/>
                    </a:ext>
                  </a:extLst>
                </a:gridCol>
                <a:gridCol w="1469224">
                  <a:extLst>
                    <a:ext uri="{9D8B030D-6E8A-4147-A177-3AD203B41FA5}">
                      <a16:colId xmlns:a16="http://schemas.microsoft.com/office/drawing/2014/main" val="2617207751"/>
                    </a:ext>
                  </a:extLst>
                </a:gridCol>
                <a:gridCol w="1469224">
                  <a:extLst>
                    <a:ext uri="{9D8B030D-6E8A-4147-A177-3AD203B41FA5}">
                      <a16:colId xmlns:a16="http://schemas.microsoft.com/office/drawing/2014/main" val="1219309320"/>
                    </a:ext>
                  </a:extLst>
                </a:gridCol>
                <a:gridCol w="2857733">
                  <a:extLst>
                    <a:ext uri="{9D8B030D-6E8A-4147-A177-3AD203B41FA5}">
                      <a16:colId xmlns:a16="http://schemas.microsoft.com/office/drawing/2014/main" val="3113695753"/>
                    </a:ext>
                  </a:extLst>
                </a:gridCol>
                <a:gridCol w="907917">
                  <a:extLst>
                    <a:ext uri="{9D8B030D-6E8A-4147-A177-3AD203B41FA5}">
                      <a16:colId xmlns:a16="http://schemas.microsoft.com/office/drawing/2014/main" val="755740708"/>
                    </a:ext>
                  </a:extLst>
                </a:gridCol>
                <a:gridCol w="642022">
                  <a:extLst>
                    <a:ext uri="{9D8B030D-6E8A-4147-A177-3AD203B41FA5}">
                      <a16:colId xmlns:a16="http://schemas.microsoft.com/office/drawing/2014/main" val="1965971404"/>
                    </a:ext>
                  </a:extLst>
                </a:gridCol>
              </a:tblGrid>
              <a:tr h="336219">
                <a:tc gridSpan="3">
                  <a:txBody>
                    <a:bodyPr/>
                    <a:lstStyle/>
                    <a:p>
                      <a:pPr algn="ctr"/>
                      <a:r>
                        <a:rPr lang="en-GB" sz="1000">
                          <a:solidFill>
                            <a:schemeClr val="bg2"/>
                          </a:solidFill>
                          <a:latin typeface="+mj-lt"/>
                          <a:cs typeface="Segoe UI Semilight"/>
                        </a:rPr>
                        <a:t>Goal</a:t>
                      </a:r>
                    </a:p>
                  </a:txBody>
                  <a:tcPr marL="89642" marR="89642" marT="44821" marB="44821" anchor="ctr">
                    <a:solidFill>
                      <a:srgbClr val="274B47"/>
                    </a:solidFill>
                  </a:tcPr>
                </a:tc>
                <a:tc hMerge="1">
                  <a:txBody>
                    <a:bodyPr/>
                    <a:lstStyle/>
                    <a:p>
                      <a:endParaRPr lang="en-GB"/>
                    </a:p>
                  </a:txBody>
                  <a:tcPr/>
                </a:tc>
                <a:tc hMerge="1">
                  <a:txBody>
                    <a:bodyPr/>
                    <a:lstStyle/>
                    <a:p>
                      <a:endParaRPr lang="en-GB"/>
                    </a:p>
                  </a:txBody>
                  <a:tcPr/>
                </a:tc>
                <a:tc gridSpan="5">
                  <a:txBody>
                    <a:bodyPr/>
                    <a:lstStyle/>
                    <a:p>
                      <a:pPr algn="ctr"/>
                      <a:r>
                        <a:rPr lang="en-GB" sz="1000">
                          <a:solidFill>
                            <a:schemeClr val="bg2"/>
                          </a:solidFill>
                          <a:latin typeface="+mj-lt"/>
                          <a:cs typeface="Segoe UI Semilight"/>
                        </a:rPr>
                        <a:t>Measurement</a:t>
                      </a:r>
                    </a:p>
                  </a:txBody>
                  <a:tcPr marL="89642" marR="89642" marT="44821" marB="44821" anchor="ctr">
                    <a:solidFill>
                      <a:srgbClr val="274B47"/>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69528029"/>
                  </a:ext>
                </a:extLst>
              </a:tr>
              <a:tr h="747152">
                <a:tc>
                  <a:txBody>
                    <a:bodyPr/>
                    <a:lstStyle/>
                    <a:p>
                      <a:pPr marL="0" algn="ctr" defTabSz="932742" rtl="0" eaLnBrk="1" latinLnBrk="0" hangingPunct="1"/>
                      <a:r>
                        <a:rPr lang="en-GB" sz="1100" b="0" kern="1200">
                          <a:solidFill>
                            <a:srgbClr val="161716"/>
                          </a:solidFill>
                          <a:latin typeface="+mj-lt"/>
                          <a:ea typeface="+mn-ea"/>
                          <a:cs typeface="+mn-cs"/>
                        </a:rPr>
                        <a:t>Business Value</a:t>
                      </a:r>
                    </a:p>
                  </a:txBody>
                  <a:tcPr marL="89642" marR="89642" marT="44821" marB="44821">
                    <a:solidFill>
                      <a:schemeClr val="bg1">
                        <a:lumMod val="90000"/>
                      </a:schemeClr>
                    </a:solidFill>
                  </a:tcPr>
                </a:tc>
                <a:tc>
                  <a:txBody>
                    <a:bodyPr/>
                    <a:lstStyle/>
                    <a:p>
                      <a:pPr marL="0" algn="ctr" defTabSz="932742" rtl="0" eaLnBrk="1" latinLnBrk="0" hangingPunct="1"/>
                      <a:r>
                        <a:rPr lang="en-GB" sz="1100" b="0" kern="1200">
                          <a:solidFill>
                            <a:srgbClr val="161716"/>
                          </a:solidFill>
                          <a:latin typeface="+mj-lt"/>
                          <a:ea typeface="+mn-ea"/>
                          <a:cs typeface="+mn-cs"/>
                        </a:rPr>
                        <a:t>Type of Value</a:t>
                      </a:r>
                    </a:p>
                  </a:txBody>
                  <a:tcPr marL="89642" marR="89642" marT="44821" marB="44821">
                    <a:solidFill>
                      <a:schemeClr val="bg1">
                        <a:lumMod val="90000"/>
                      </a:schemeClr>
                    </a:solidFill>
                  </a:tcPr>
                </a:tc>
                <a:tc>
                  <a:txBody>
                    <a:bodyPr/>
                    <a:lstStyle/>
                    <a:p>
                      <a:pPr marL="0" algn="ctr" defTabSz="932742" rtl="0" eaLnBrk="1" latinLnBrk="0" hangingPunct="1"/>
                      <a:r>
                        <a:rPr lang="en-GB" sz="1100" b="0" kern="1200">
                          <a:solidFill>
                            <a:srgbClr val="161716"/>
                          </a:solidFill>
                          <a:latin typeface="+mj-lt"/>
                          <a:ea typeface="+mn-ea"/>
                          <a:cs typeface="+mn-cs"/>
                        </a:rPr>
                        <a:t>Business Owner</a:t>
                      </a:r>
                    </a:p>
                  </a:txBody>
                  <a:tcPr marL="89642" marR="89642" marT="44821" marB="44821">
                    <a:solidFill>
                      <a:schemeClr val="bg1">
                        <a:lumMod val="90000"/>
                      </a:schemeClr>
                    </a:solidFill>
                  </a:tcPr>
                </a:tc>
                <a:tc>
                  <a:txBody>
                    <a:bodyPr/>
                    <a:lstStyle/>
                    <a:p>
                      <a:pPr marL="0" algn="ctr" defTabSz="932742" rtl="0" eaLnBrk="1" latinLnBrk="0" hangingPunct="1"/>
                      <a:r>
                        <a:rPr lang="en-GB" sz="1100" b="0" kern="1200">
                          <a:solidFill>
                            <a:srgbClr val="161716"/>
                          </a:solidFill>
                          <a:latin typeface="+mj-lt"/>
                          <a:ea typeface="+mn-ea"/>
                          <a:cs typeface="+mn-cs"/>
                        </a:rPr>
                        <a:t>KPI Measure</a:t>
                      </a:r>
                    </a:p>
                  </a:txBody>
                  <a:tcPr marL="89642" marR="89642" marT="44821" marB="44821">
                    <a:solidFill>
                      <a:schemeClr val="bg1">
                        <a:lumMod val="90000"/>
                      </a:schemeClr>
                    </a:solidFill>
                  </a:tcPr>
                </a:tc>
                <a:tc>
                  <a:txBody>
                    <a:bodyPr/>
                    <a:lstStyle/>
                    <a:p>
                      <a:pPr marL="0" algn="ctr" defTabSz="932742" rtl="0" eaLnBrk="1" latinLnBrk="0" hangingPunct="1"/>
                      <a:r>
                        <a:rPr lang="en-GB" sz="1100" b="0" kern="1200">
                          <a:solidFill>
                            <a:srgbClr val="161716"/>
                          </a:solidFill>
                          <a:latin typeface="+mj-lt"/>
                          <a:ea typeface="+mn-ea"/>
                          <a:cs typeface="+mn-cs"/>
                        </a:rPr>
                        <a:t>Data Source (leverage the </a:t>
                      </a:r>
                      <a:r>
                        <a:rPr lang="en-GB" sz="1100" b="0" kern="1200">
                          <a:solidFill>
                            <a:srgbClr val="161716"/>
                          </a:solidFill>
                          <a:latin typeface="+mj-lt"/>
                          <a:ea typeface="+mn-ea"/>
                          <a:cs typeface="+mn-cs"/>
                          <a:hlinkClick r:id="rId3">
                            <a:extLst>
                              <a:ext uri="{A12FA001-AC4F-418D-AE19-62706E023703}">
                                <ahyp:hlinkClr xmlns:ahyp="http://schemas.microsoft.com/office/drawing/2018/hyperlinkcolor" val="tx"/>
                              </a:ext>
                            </a:extLst>
                          </a:hlinkClick>
                        </a:rPr>
                        <a:t>Adoption Content Pack for M365</a:t>
                      </a:r>
                      <a:r>
                        <a:rPr lang="en-GB" sz="1100" b="0" kern="1200">
                          <a:solidFill>
                            <a:srgbClr val="161716"/>
                          </a:solidFill>
                          <a:latin typeface="+mj-lt"/>
                          <a:ea typeface="+mn-ea"/>
                          <a:cs typeface="+mn-cs"/>
                        </a:rPr>
                        <a:t>)</a:t>
                      </a:r>
                    </a:p>
                  </a:txBody>
                  <a:tcPr marL="89642" marR="89642" marT="44821" marB="44821">
                    <a:solidFill>
                      <a:schemeClr val="bg1">
                        <a:lumMod val="90000"/>
                      </a:schemeClr>
                    </a:solidFill>
                  </a:tcPr>
                </a:tc>
                <a:tc>
                  <a:txBody>
                    <a:bodyPr/>
                    <a:lstStyle/>
                    <a:p>
                      <a:pPr marL="0" algn="ctr" defTabSz="932742" rtl="0" eaLnBrk="1" latinLnBrk="0" hangingPunct="1"/>
                      <a:r>
                        <a:rPr lang="en-GB" sz="1100" b="0" kern="1200">
                          <a:solidFill>
                            <a:srgbClr val="161716"/>
                          </a:solidFill>
                          <a:latin typeface="+mj-lt"/>
                          <a:ea typeface="+mn-ea"/>
                          <a:cs typeface="+mn-cs"/>
                        </a:rPr>
                        <a:t>KPI Formula</a:t>
                      </a:r>
                    </a:p>
                  </a:txBody>
                  <a:tcPr marL="89642" marR="89642" marT="44821" marB="44821">
                    <a:solidFill>
                      <a:schemeClr val="bg1">
                        <a:lumMod val="90000"/>
                      </a:schemeClr>
                    </a:solidFill>
                  </a:tcPr>
                </a:tc>
                <a:tc>
                  <a:txBody>
                    <a:bodyPr/>
                    <a:lstStyle/>
                    <a:p>
                      <a:pPr marL="0" algn="ctr" defTabSz="932742" rtl="0" eaLnBrk="1" latinLnBrk="0" hangingPunct="1"/>
                      <a:r>
                        <a:rPr lang="en-GB" sz="1100" b="0" kern="1200">
                          <a:solidFill>
                            <a:srgbClr val="161716"/>
                          </a:solidFill>
                          <a:latin typeface="+mj-lt"/>
                          <a:ea typeface="+mn-ea"/>
                          <a:cs typeface="+mn-cs"/>
                        </a:rPr>
                        <a:t>KPI Baseline</a:t>
                      </a:r>
                    </a:p>
                  </a:txBody>
                  <a:tcPr marL="89642" marR="89642" marT="44821" marB="44821">
                    <a:solidFill>
                      <a:schemeClr val="bg1">
                        <a:lumMod val="90000"/>
                      </a:schemeClr>
                    </a:solidFill>
                  </a:tcPr>
                </a:tc>
                <a:tc>
                  <a:txBody>
                    <a:bodyPr/>
                    <a:lstStyle/>
                    <a:p>
                      <a:pPr algn="ctr"/>
                      <a:r>
                        <a:rPr lang="en-GB" sz="1100" b="0" kern="1200">
                          <a:solidFill>
                            <a:srgbClr val="161716"/>
                          </a:solidFill>
                          <a:latin typeface="+mj-lt"/>
                          <a:ea typeface="+mn-ea"/>
                          <a:cs typeface="+mn-cs"/>
                        </a:rPr>
                        <a:t>KPI Target</a:t>
                      </a:r>
                    </a:p>
                  </a:txBody>
                  <a:tcPr marL="89642" marR="89642" marT="44821" marB="44821">
                    <a:solidFill>
                      <a:schemeClr val="bg1">
                        <a:lumMod val="90000"/>
                      </a:schemeClr>
                    </a:solidFill>
                  </a:tcPr>
                </a:tc>
                <a:extLst>
                  <a:ext uri="{0D108BD9-81ED-4DB2-BD59-A6C34878D82A}">
                    <a16:rowId xmlns:a16="http://schemas.microsoft.com/office/drawing/2014/main" val="869395065"/>
                  </a:ext>
                </a:extLst>
              </a:tr>
              <a:tr h="616774">
                <a:tc>
                  <a:txBody>
                    <a:bodyPr/>
                    <a:lstStyle/>
                    <a:p>
                      <a:r>
                        <a:rPr lang="en-GB" sz="1000" i="1">
                          <a:latin typeface="Segoe UI Semilight"/>
                          <a:cs typeface="Segoe UI Semilight"/>
                        </a:rPr>
                        <a:t>Enabling additional customer engagement through online meetings  </a:t>
                      </a:r>
                      <a:endParaRPr lang="en-GB" sz="1000" i="1">
                        <a:latin typeface="Segoe UI Semilight" panose="020B0402040204020203" pitchFamily="34" charset="0"/>
                        <a:cs typeface="Segoe UI Semilight" panose="020B0402040204020203" pitchFamily="34" charset="0"/>
                      </a:endParaRPr>
                    </a:p>
                  </a:txBody>
                  <a:tcPr marL="89642" marR="89642" marT="44821" marB="44821"/>
                </a:tc>
                <a:tc>
                  <a:txBody>
                    <a:bodyPr/>
                    <a:lstStyle/>
                    <a:p>
                      <a:r>
                        <a:rPr lang="en-GB" sz="1000" i="1">
                          <a:latin typeface="Segoe UI Semilight"/>
                          <a:cs typeface="Segoe UI Semilight"/>
                        </a:rPr>
                        <a:t>Increase sales</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000" i="1">
                          <a:latin typeface="Segoe UI Semilight"/>
                          <a:cs typeface="Segoe UI Semilight"/>
                        </a:rPr>
                        <a:t>Alexandre Levesque</a:t>
                      </a:r>
                    </a:p>
                    <a:p>
                      <a:endParaRPr lang="en-GB" sz="1000" i="1">
                        <a:latin typeface="Segoe UI Semilight" panose="020B0402040204020203" pitchFamily="34" charset="0"/>
                        <a:cs typeface="Segoe UI Semilight" panose="020B0402040204020203" pitchFamily="34" charset="0"/>
                      </a:endParaRPr>
                    </a:p>
                  </a:txBody>
                  <a:tcPr marL="89642" marR="89642" marT="44821" marB="44821"/>
                </a:tc>
                <a:tc>
                  <a:txBody>
                    <a:bodyPr/>
                    <a:lstStyle/>
                    <a:p>
                      <a:r>
                        <a:rPr lang="en-GB" sz="1000" i="1">
                          <a:latin typeface="Segoe UI Semilight"/>
                          <a:cs typeface="Segoe UI Semilight"/>
                        </a:rPr>
                        <a:t>Number of meetings set up and conducted</a:t>
                      </a:r>
                    </a:p>
                  </a:txBody>
                  <a:tcPr marL="89642" marR="89642" marT="44821" marB="44821"/>
                </a:tc>
                <a:tc>
                  <a:txBody>
                    <a:bodyPr/>
                    <a:lstStyle/>
                    <a:p>
                      <a:r>
                        <a:rPr lang="en-GB" sz="1000" i="1">
                          <a:latin typeface="Segoe UI Semilight"/>
                          <a:cs typeface="Segoe UI Semilight"/>
                        </a:rPr>
                        <a:t>Skype for Business</a:t>
                      </a:r>
                    </a:p>
                  </a:txBody>
                  <a:tcPr marL="89642" marR="89642" marT="44821" marB="44821"/>
                </a:tc>
                <a:tc>
                  <a:txBody>
                    <a:bodyPr/>
                    <a:lstStyle/>
                    <a:p>
                      <a:r>
                        <a:rPr lang="en-GB" sz="1000" i="1">
                          <a:latin typeface="Segoe UI Semilight"/>
                          <a:cs typeface="Segoe UI Semilight"/>
                        </a:rPr>
                        <a:t>Number of meetings online/number of meetings</a:t>
                      </a:r>
                    </a:p>
                  </a:txBody>
                  <a:tcPr marL="89642" marR="89642" marT="44821" marB="44821"/>
                </a:tc>
                <a:tc>
                  <a:txBody>
                    <a:bodyPr/>
                    <a:lstStyle/>
                    <a:p>
                      <a:r>
                        <a:rPr lang="en-GB" sz="1000" i="1">
                          <a:latin typeface="Segoe UI Semilight"/>
                          <a:cs typeface="Segoe UI Semilight"/>
                        </a:rPr>
                        <a:t>5%</a:t>
                      </a:r>
                    </a:p>
                  </a:txBody>
                  <a:tcPr marL="89642" marR="89642" marT="44821" marB="44821"/>
                </a:tc>
                <a:tc>
                  <a:txBody>
                    <a:bodyPr/>
                    <a:lstStyle/>
                    <a:p>
                      <a:r>
                        <a:rPr lang="en-GB" sz="1000" i="1">
                          <a:latin typeface="Segoe UI Semilight"/>
                          <a:cs typeface="Segoe UI Semilight"/>
                        </a:rPr>
                        <a:t>55%</a:t>
                      </a:r>
                    </a:p>
                  </a:txBody>
                  <a:tcPr marL="89642" marR="89642" marT="44821" marB="44821"/>
                </a:tc>
                <a:extLst>
                  <a:ext uri="{0D108BD9-81ED-4DB2-BD59-A6C34878D82A}">
                    <a16:rowId xmlns:a16="http://schemas.microsoft.com/office/drawing/2014/main" val="1217723285"/>
                  </a:ext>
                </a:extLst>
              </a:tr>
              <a:tr h="616774">
                <a:tc>
                  <a:txBody>
                    <a:bodyPr/>
                    <a:lstStyle/>
                    <a:p>
                      <a:r>
                        <a:rPr lang="en-GB" sz="1000" i="1">
                          <a:latin typeface="Segoe UI Semilight"/>
                          <a:cs typeface="Segoe UI Semilight"/>
                        </a:rPr>
                        <a:t>Increase customer engagement and employee satisfaction (reduced travel time)</a:t>
                      </a:r>
                    </a:p>
                  </a:txBody>
                  <a:tcPr marL="89642" marR="89642" marT="44821" marB="44821"/>
                </a:tc>
                <a:tc>
                  <a:txBody>
                    <a:bodyPr/>
                    <a:lstStyle/>
                    <a:p>
                      <a:r>
                        <a:rPr lang="en-GB" sz="1000" i="1">
                          <a:latin typeface="Segoe UI Semilight"/>
                          <a:cs typeface="Segoe UI Semilight"/>
                        </a:rPr>
                        <a:t>Reduce costs</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000" i="1">
                          <a:latin typeface="Segoe UI Semilight"/>
                          <a:cs typeface="Segoe UI Semilight"/>
                        </a:rPr>
                        <a:t>Alexandre Levesque</a:t>
                      </a:r>
                    </a:p>
                    <a:p>
                      <a:endParaRPr lang="en-GB" sz="1000" i="1">
                        <a:latin typeface="Segoe UI Semilight" panose="020B0402040204020203" pitchFamily="34" charset="0"/>
                        <a:cs typeface="Segoe UI Semilight" panose="020B0402040204020203" pitchFamily="34" charset="0"/>
                      </a:endParaRPr>
                    </a:p>
                  </a:txBody>
                  <a:tcPr marL="89642" marR="89642" marT="44821" marB="44821"/>
                </a:tc>
                <a:tc>
                  <a:txBody>
                    <a:bodyPr/>
                    <a:lstStyle/>
                    <a:p>
                      <a:r>
                        <a:rPr lang="en-GB" sz="1000" i="1">
                          <a:latin typeface="Segoe UI Semilight"/>
                          <a:cs typeface="Segoe UI Semilight"/>
                        </a:rPr>
                        <a:t>Number of meetings set up and conducted</a:t>
                      </a:r>
                    </a:p>
                  </a:txBody>
                  <a:tcPr marL="89642" marR="89642" marT="44821" marB="44821"/>
                </a:tc>
                <a:tc>
                  <a:txBody>
                    <a:bodyPr/>
                    <a:lstStyle/>
                    <a:p>
                      <a:r>
                        <a:rPr lang="en-GB" sz="1000" i="1">
                          <a:latin typeface="Segoe UI Semilight"/>
                          <a:cs typeface="Segoe UI Semilight"/>
                        </a:rPr>
                        <a:t>Skype for Business and an employee poll or survey</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000" i="1">
                          <a:latin typeface="Segoe UI Semilight"/>
                          <a:cs typeface="Segoe UI Semilight"/>
                        </a:rPr>
                        <a:t>Number of meetings online/number of meetings</a:t>
                      </a:r>
                    </a:p>
                    <a:p>
                      <a:r>
                        <a:rPr lang="en-GB" sz="1000" i="1">
                          <a:latin typeface="Segoe UI Semilight"/>
                          <a:cs typeface="Segoe UI Semilight"/>
                        </a:rPr>
                        <a:t>Average stated employee satisfaction</a:t>
                      </a:r>
                    </a:p>
                  </a:txBody>
                  <a:tcPr marL="89642" marR="89642" marT="44821" marB="44821"/>
                </a:tc>
                <a:tc>
                  <a:txBody>
                    <a:bodyPr/>
                    <a:lstStyle/>
                    <a:p>
                      <a:r>
                        <a:rPr lang="en-GB" sz="1000" i="1">
                          <a:latin typeface="Segoe UI Semilight"/>
                          <a:cs typeface="Segoe UI Semilight"/>
                        </a:rPr>
                        <a:t>35%</a:t>
                      </a:r>
                    </a:p>
                  </a:txBody>
                  <a:tcPr marL="89642" marR="89642" marT="44821" marB="44821"/>
                </a:tc>
                <a:tc>
                  <a:txBody>
                    <a:bodyPr/>
                    <a:lstStyle/>
                    <a:p>
                      <a:r>
                        <a:rPr lang="en-GB" sz="1000" i="1">
                          <a:latin typeface="Segoe UI Semilight"/>
                          <a:cs typeface="Segoe UI Semilight"/>
                        </a:rPr>
                        <a:t>70%</a:t>
                      </a:r>
                    </a:p>
                  </a:txBody>
                  <a:tcPr marL="89642" marR="89642" marT="44821" marB="44821"/>
                </a:tc>
                <a:extLst>
                  <a:ext uri="{0D108BD9-81ED-4DB2-BD59-A6C34878D82A}">
                    <a16:rowId xmlns:a16="http://schemas.microsoft.com/office/drawing/2014/main" val="776464555"/>
                  </a:ext>
                </a:extLst>
              </a:tr>
              <a:tr h="790735">
                <a:tc>
                  <a:txBody>
                    <a:bodyPr/>
                    <a:lstStyle/>
                    <a:p>
                      <a:r>
                        <a:rPr lang="en-GB" sz="1000" i="1">
                          <a:latin typeface="Segoe UI Semilight"/>
                          <a:cs typeface="Segoe UI Semilight"/>
                        </a:rPr>
                        <a:t>Increase access to information and the ability to share best practices and learn from each other</a:t>
                      </a:r>
                    </a:p>
                  </a:txBody>
                  <a:tcPr marL="89642" marR="89642" marT="44821" marB="44821"/>
                </a:tc>
                <a:tc>
                  <a:txBody>
                    <a:bodyPr/>
                    <a:lstStyle/>
                    <a:p>
                      <a:r>
                        <a:rPr lang="en-GB" sz="1000" i="1">
                          <a:latin typeface="Segoe UI Semilight"/>
                          <a:cs typeface="Segoe UI Semilight"/>
                        </a:rPr>
                        <a:t>Increase sales / Reduce costs</a:t>
                      </a:r>
                    </a:p>
                  </a:txBody>
                  <a:tcPr marL="89642" marR="89642" marT="44821" marB="44821"/>
                </a:tc>
                <a:tc>
                  <a:txBody>
                    <a:bodyPr/>
                    <a:lstStyle/>
                    <a:p>
                      <a:r>
                        <a:rPr lang="en-GB" sz="1000" i="1">
                          <a:latin typeface="Segoe UI Semilight"/>
                          <a:cs typeface="Segoe UI Semilight"/>
                        </a:rPr>
                        <a:t>Pedro Correa</a:t>
                      </a:r>
                    </a:p>
                  </a:txBody>
                  <a:tcPr marL="89642" marR="89642" marT="44821" marB="44821"/>
                </a:tc>
                <a:tc>
                  <a:txBody>
                    <a:bodyPr/>
                    <a:lstStyle/>
                    <a:p>
                      <a:r>
                        <a:rPr lang="en-GB" sz="1000" i="1">
                          <a:latin typeface="Segoe UI Semilight"/>
                          <a:cs typeface="Segoe UI Semilight"/>
                        </a:rPr>
                        <a:t>Reduce % time and cost to create customer-ready content</a:t>
                      </a:r>
                      <a:endParaRPr lang="en-US"/>
                    </a:p>
                  </a:txBody>
                  <a:tcPr marL="89642" marR="89642" marT="44821" marB="44821"/>
                </a:tc>
                <a:tc>
                  <a:txBody>
                    <a:bodyPr/>
                    <a:lstStyle/>
                    <a:p>
                      <a:r>
                        <a:rPr lang="en-GB" sz="1000" i="1">
                          <a:latin typeface="Segoe UI Semilight"/>
                          <a:cs typeface="Segoe UI Semilight"/>
                        </a:rPr>
                        <a:t>Yammer and SharePoint Data</a:t>
                      </a:r>
                    </a:p>
                  </a:txBody>
                  <a:tcPr marL="89642" marR="89642" marT="44821" marB="44821"/>
                </a:tc>
                <a:tc>
                  <a:txBody>
                    <a:bodyPr/>
                    <a:lstStyle/>
                    <a:p>
                      <a:r>
                        <a:rPr lang="en-GB" sz="1000" i="1">
                          <a:latin typeface="Segoe UI Semilight"/>
                          <a:cs typeface="Segoe UI Semilight"/>
                        </a:rPr>
                        <a:t>Number of engaged members/total number of members.</a:t>
                      </a:r>
                    </a:p>
                    <a:p>
                      <a:r>
                        <a:rPr lang="en-GB" sz="1000" i="1">
                          <a:latin typeface="Segoe UI Semilight"/>
                          <a:cs typeface="Segoe UI Semilight"/>
                        </a:rPr>
                        <a:t>IP Count</a:t>
                      </a:r>
                    </a:p>
                  </a:txBody>
                  <a:tcPr marL="89642" marR="89642" marT="44821" marB="44821"/>
                </a:tc>
                <a:tc>
                  <a:txBody>
                    <a:bodyPr/>
                    <a:lstStyle/>
                    <a:p>
                      <a:r>
                        <a:rPr lang="en-GB" sz="1000" i="1">
                          <a:latin typeface="Segoe UI Semilight"/>
                          <a:cs typeface="Segoe UI Semilight"/>
                        </a:rPr>
                        <a:t>45%</a:t>
                      </a:r>
                    </a:p>
                  </a:txBody>
                  <a:tcPr marL="89642" marR="89642" marT="44821" marB="44821"/>
                </a:tc>
                <a:tc>
                  <a:txBody>
                    <a:bodyPr/>
                    <a:lstStyle/>
                    <a:p>
                      <a:r>
                        <a:rPr lang="en-GB" sz="1000" i="1">
                          <a:latin typeface="Segoe UI Semilight"/>
                          <a:cs typeface="Segoe UI Semilight"/>
                        </a:rPr>
                        <a:t>80%</a:t>
                      </a:r>
                    </a:p>
                  </a:txBody>
                  <a:tcPr marL="89642" marR="89642" marT="44821" marB="44821"/>
                </a:tc>
                <a:extLst>
                  <a:ext uri="{0D108BD9-81ED-4DB2-BD59-A6C34878D82A}">
                    <a16:rowId xmlns:a16="http://schemas.microsoft.com/office/drawing/2014/main" val="1935929140"/>
                  </a:ext>
                </a:extLst>
              </a:tr>
              <a:tr h="885053">
                <a:tc>
                  <a:txBody>
                    <a:bodyPr/>
                    <a:lstStyle/>
                    <a:p>
                      <a:r>
                        <a:rPr lang="en-GB" sz="1000" i="1">
                          <a:latin typeface="Segoe UI Semilight"/>
                          <a:cs typeface="Segoe UI Semilight"/>
                        </a:rPr>
                        <a:t>A safe and open collaboration approach for easy sharing of messages and news between employees</a:t>
                      </a:r>
                    </a:p>
                  </a:txBody>
                  <a:tcPr marL="89642" marR="89642" marT="44821" marB="44821"/>
                </a:tc>
                <a:tc>
                  <a:txBody>
                    <a:bodyPr/>
                    <a:lstStyle/>
                    <a:p>
                      <a:r>
                        <a:rPr lang="en-GB" sz="1000" i="1">
                          <a:latin typeface="Segoe UI Semilight"/>
                          <a:cs typeface="Segoe UI Semilight"/>
                        </a:rPr>
                        <a:t>Increase sales</a:t>
                      </a:r>
                    </a:p>
                  </a:txBody>
                  <a:tcPr marL="89642" marR="89642" marT="44821" marB="44821"/>
                </a:tc>
                <a:tc>
                  <a:txBody>
                    <a:bodyPr/>
                    <a:lstStyle/>
                    <a:p>
                      <a:r>
                        <a:rPr lang="en-GB" sz="1000" i="1">
                          <a:latin typeface="Segoe UI Semilight"/>
                          <a:cs typeface="Segoe UI Semilight"/>
                        </a:rPr>
                        <a:t>Maison Saucer</a:t>
                      </a:r>
                    </a:p>
                  </a:txBody>
                  <a:tcPr marL="89642" marR="89642" marT="44821" marB="44821"/>
                </a:tc>
                <a:tc>
                  <a:txBody>
                    <a:bodyPr/>
                    <a:lstStyle/>
                    <a:p>
                      <a:r>
                        <a:rPr lang="en-GB" sz="1000" i="1">
                          <a:latin typeface="Segoe UI Semilight"/>
                          <a:cs typeface="Segoe UI Semilight"/>
                        </a:rPr>
                        <a:t>Percentage of groups that are active</a:t>
                      </a:r>
                    </a:p>
                  </a:txBody>
                  <a:tcPr marL="89642" marR="89642" marT="44821" marB="44821"/>
                </a:tc>
                <a:tc>
                  <a:txBody>
                    <a:bodyPr/>
                    <a:lstStyle/>
                    <a:p>
                      <a:r>
                        <a:rPr lang="en-GB" sz="1000" i="1">
                          <a:latin typeface="Segoe UI Semilight"/>
                          <a:cs typeface="Segoe UI Semilight"/>
                        </a:rPr>
                        <a:t>Yammer Data</a:t>
                      </a:r>
                    </a:p>
                  </a:txBody>
                  <a:tcPr marL="89642" marR="89642" marT="44821" marB="44821"/>
                </a:tc>
                <a:tc>
                  <a:txBody>
                    <a:bodyPr/>
                    <a:lstStyle/>
                    <a:p>
                      <a:r>
                        <a:rPr lang="en-GB" sz="1000" i="1">
                          <a:latin typeface="Segoe UI Semilight"/>
                          <a:cs typeface="Segoe UI Semilight"/>
                        </a:rPr>
                        <a:t>Number of engaged members/total number of members</a:t>
                      </a:r>
                    </a:p>
                    <a:p>
                      <a:pPr lvl="0"/>
                      <a:r>
                        <a:rPr lang="en-US" sz="1000" i="1">
                          <a:latin typeface="Segoe UI Semilight"/>
                          <a:cs typeface="Segoe UI Semilight"/>
                        </a:rPr>
                        <a:t>Number of new posts</a:t>
                      </a:r>
                    </a:p>
                    <a:p>
                      <a:pPr lvl="0"/>
                      <a:r>
                        <a:rPr lang="en-US" sz="1000" i="1">
                          <a:latin typeface="Segoe UI Semilight"/>
                          <a:cs typeface="Segoe UI Semilight"/>
                        </a:rPr>
                        <a:t>Number of new executive posts</a:t>
                      </a:r>
                    </a:p>
                    <a:p>
                      <a:endParaRPr lang="en-GB" sz="1000" i="1">
                        <a:latin typeface="Segoe UI Semilight" panose="020B0402040204020203" pitchFamily="34" charset="0"/>
                        <a:cs typeface="Segoe UI Semilight" panose="020B0402040204020203" pitchFamily="34" charset="0"/>
                      </a:endParaRPr>
                    </a:p>
                  </a:txBody>
                  <a:tcPr marL="89642" marR="89642" marT="44821" marB="44821"/>
                </a:tc>
                <a:tc>
                  <a:txBody>
                    <a:bodyPr/>
                    <a:lstStyle/>
                    <a:p>
                      <a:r>
                        <a:rPr lang="en-GB" sz="1000" i="1">
                          <a:latin typeface="Segoe UI Semilight"/>
                          <a:cs typeface="Segoe UI Semilight"/>
                        </a:rPr>
                        <a:t>0%</a:t>
                      </a:r>
                    </a:p>
                  </a:txBody>
                  <a:tcPr marL="89642" marR="89642" marT="44821" marB="44821"/>
                </a:tc>
                <a:tc>
                  <a:txBody>
                    <a:bodyPr/>
                    <a:lstStyle/>
                    <a:p>
                      <a:r>
                        <a:rPr lang="en-GB" sz="1000" i="1">
                          <a:latin typeface="Segoe UI Semilight"/>
                          <a:cs typeface="Segoe UI Semilight"/>
                        </a:rPr>
                        <a:t>65%</a:t>
                      </a:r>
                    </a:p>
                  </a:txBody>
                  <a:tcPr marL="89642" marR="89642" marT="44821" marB="44821"/>
                </a:tc>
                <a:extLst>
                  <a:ext uri="{0D108BD9-81ED-4DB2-BD59-A6C34878D82A}">
                    <a16:rowId xmlns:a16="http://schemas.microsoft.com/office/drawing/2014/main" val="1840287873"/>
                  </a:ext>
                </a:extLst>
              </a:tr>
              <a:tr h="790735">
                <a:tc>
                  <a:txBody>
                    <a:bodyPr/>
                    <a:lstStyle/>
                    <a:p>
                      <a:r>
                        <a:rPr lang="en-GB" sz="1000" i="1">
                          <a:latin typeface="Segoe UI Semilight"/>
                          <a:cs typeface="Segoe UI Semilight"/>
                        </a:rPr>
                        <a:t>Provide a consistent schedule and task management application for managers, shift leaders and employees</a:t>
                      </a:r>
                    </a:p>
                  </a:txBody>
                  <a:tcPr marL="89642" marR="89642" marT="44821" marB="44821"/>
                </a:tc>
                <a:tc>
                  <a:txBody>
                    <a:bodyPr/>
                    <a:lstStyle/>
                    <a:p>
                      <a:r>
                        <a:rPr lang="en-GB" sz="1000" i="1">
                          <a:latin typeface="Segoe UI Semilight"/>
                          <a:cs typeface="Segoe UI Semilight"/>
                        </a:rPr>
                        <a:t>Reduce Costs</a:t>
                      </a:r>
                    </a:p>
                  </a:txBody>
                  <a:tcPr marL="89642" marR="89642" marT="44821" marB="44821"/>
                </a:tc>
                <a:tc>
                  <a:txBody>
                    <a:bodyPr/>
                    <a:lstStyle/>
                    <a:p>
                      <a:r>
                        <a:rPr lang="en-GB" sz="1000" i="1">
                          <a:latin typeface="Segoe UI Semilight"/>
                          <a:cs typeface="Segoe UI Semilight"/>
                        </a:rPr>
                        <a:t>Maureen Bousquet</a:t>
                      </a:r>
                    </a:p>
                  </a:txBody>
                  <a:tcPr marL="89642" marR="89642" marT="44821" marB="44821"/>
                </a:tc>
                <a:tc>
                  <a:txBody>
                    <a:bodyPr/>
                    <a:lstStyle/>
                    <a:p>
                      <a:r>
                        <a:rPr lang="en-GB" sz="1000" i="1">
                          <a:latin typeface="Segoe UI Semilight"/>
                          <a:cs typeface="Segoe UI Semilight"/>
                        </a:rPr>
                        <a:t>Schedules in tool </a:t>
                      </a:r>
                      <a:endParaRPr lang="en-GB" sz="1000" i="1">
                        <a:latin typeface="Segoe UI Semilight" panose="020B0402040204020203" pitchFamily="34" charset="0"/>
                        <a:cs typeface="Segoe UI Semilight" panose="020B0402040204020203" pitchFamily="34" charset="0"/>
                      </a:endParaRPr>
                    </a:p>
                  </a:txBody>
                  <a:tcPr marL="89642" marR="89642" marT="44821" marB="44821"/>
                </a:tc>
                <a:tc>
                  <a:txBody>
                    <a:bodyPr/>
                    <a:lstStyle/>
                    <a:p>
                      <a:r>
                        <a:rPr lang="en-GB" sz="1000" i="1">
                          <a:latin typeface="Segoe UI Semilight"/>
                          <a:cs typeface="Segoe UI Semilight"/>
                        </a:rPr>
                        <a:t>StaffHub Data</a:t>
                      </a:r>
                      <a:endParaRPr lang="en-GB" sz="1000" i="1">
                        <a:latin typeface="Segoe UI Semilight" panose="020B0402040204020203" pitchFamily="34" charset="0"/>
                        <a:cs typeface="Segoe UI Semilight" panose="020B0402040204020203" pitchFamily="34" charset="0"/>
                      </a:endParaRPr>
                    </a:p>
                  </a:txBody>
                  <a:tcPr marL="89642" marR="89642" marT="44821" marB="44821"/>
                </a:tc>
                <a:tc>
                  <a:txBody>
                    <a:bodyPr/>
                    <a:lstStyle/>
                    <a:p>
                      <a:r>
                        <a:rPr lang="en-GB" sz="1000" i="1">
                          <a:latin typeface="Segoe UI Semilight"/>
                          <a:cs typeface="Segoe UI Semilight"/>
                        </a:rPr>
                        <a:t>Number of people who have shifts in the tool/total number of people on shift patterns</a:t>
                      </a:r>
                    </a:p>
                  </a:txBody>
                  <a:tcPr marL="89642" marR="89642" marT="44821" marB="44821"/>
                </a:tc>
                <a:tc>
                  <a:txBody>
                    <a:bodyPr/>
                    <a:lstStyle/>
                    <a:p>
                      <a:r>
                        <a:rPr lang="en-GB" sz="1000" i="1">
                          <a:latin typeface="Segoe UI Semilight"/>
                          <a:cs typeface="Segoe UI Semilight"/>
                        </a:rPr>
                        <a:t>25%</a:t>
                      </a:r>
                    </a:p>
                  </a:txBody>
                  <a:tcPr marL="89642" marR="89642" marT="44821" marB="44821"/>
                </a:tc>
                <a:tc>
                  <a:txBody>
                    <a:bodyPr/>
                    <a:lstStyle/>
                    <a:p>
                      <a:r>
                        <a:rPr lang="en-GB" sz="1000" i="1">
                          <a:latin typeface="Segoe UI Semilight"/>
                          <a:cs typeface="Segoe UI Semilight"/>
                        </a:rPr>
                        <a:t>90%</a:t>
                      </a:r>
                    </a:p>
                  </a:txBody>
                  <a:tcPr marL="89642" marR="89642" marT="44821" marB="44821"/>
                </a:tc>
                <a:extLst>
                  <a:ext uri="{0D108BD9-81ED-4DB2-BD59-A6C34878D82A}">
                    <a16:rowId xmlns:a16="http://schemas.microsoft.com/office/drawing/2014/main" val="3367114932"/>
                  </a:ext>
                </a:extLst>
              </a:tr>
              <a:tr h="616774">
                <a:tc>
                  <a:txBody>
                    <a:bodyPr/>
                    <a:lstStyle/>
                    <a:p>
                      <a:r>
                        <a:rPr lang="en-GB" sz="1000" i="1">
                          <a:latin typeface="Segoe UI Semilight"/>
                          <a:cs typeface="Segoe UI Semilight"/>
                        </a:rPr>
                        <a:t>Improve timeliness and effectiveness of meetings enabling faster decision making </a:t>
                      </a:r>
                      <a:endParaRPr lang="en-GB" sz="1000" i="1">
                        <a:latin typeface="Segoe UI Semilight" panose="020B0402040204020203" pitchFamily="34" charset="0"/>
                        <a:cs typeface="Segoe UI Semilight" panose="020B0402040204020203" pitchFamily="34" charset="0"/>
                      </a:endParaRPr>
                    </a:p>
                  </a:txBody>
                  <a:tcPr marL="89642" marR="89642" marT="44821" marB="44821"/>
                </a:tc>
                <a:tc>
                  <a:txBody>
                    <a:bodyPr/>
                    <a:lstStyle/>
                    <a:p>
                      <a:r>
                        <a:rPr lang="en-GB" sz="1000" i="1">
                          <a:latin typeface="Segoe UI Semilight"/>
                          <a:cs typeface="Segoe UI Semilight"/>
                        </a:rPr>
                        <a:t>Increase sales</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000" i="1">
                          <a:latin typeface="Segoe UI Semilight"/>
                          <a:cs typeface="Segoe UI Semilight"/>
                        </a:rPr>
                        <a:t>Alexandre Levesque</a:t>
                      </a:r>
                    </a:p>
                    <a:p>
                      <a:endParaRPr lang="en-GB" sz="1000" i="1">
                        <a:latin typeface="Segoe UI Semilight" panose="020B0402040204020203" pitchFamily="34" charset="0"/>
                        <a:cs typeface="Segoe UI Semilight" panose="020B0402040204020203" pitchFamily="34" charset="0"/>
                      </a:endParaRPr>
                    </a:p>
                  </a:txBody>
                  <a:tcPr marL="89642" marR="89642" marT="44821" marB="44821"/>
                </a:tc>
                <a:tc>
                  <a:txBody>
                    <a:bodyPr/>
                    <a:lstStyle/>
                    <a:p>
                      <a:r>
                        <a:rPr lang="en-GB" sz="1000" i="1">
                          <a:latin typeface="Segoe UI Semilight"/>
                          <a:cs typeface="Segoe UI Semilight"/>
                        </a:rPr>
                        <a:t>Number of meetings</a:t>
                      </a:r>
                    </a:p>
                  </a:txBody>
                  <a:tcPr marL="89642" marR="89642" marT="44821" marB="44821"/>
                </a:tc>
                <a:tc>
                  <a:txBody>
                    <a:bodyPr/>
                    <a:lstStyle/>
                    <a:p>
                      <a:r>
                        <a:rPr lang="en-GB" sz="1000" i="1">
                          <a:latin typeface="Segoe UI Semilight"/>
                          <a:cs typeface="Segoe UI Semilight"/>
                        </a:rPr>
                        <a:t>Teams Data and an Employee Poll or Survey</a:t>
                      </a:r>
                    </a:p>
                  </a:txBody>
                  <a:tcPr marL="89642" marR="89642" marT="44821" marB="44821"/>
                </a:tc>
                <a:tc>
                  <a:txBody>
                    <a:bodyPr/>
                    <a:lstStyle/>
                    <a:p>
                      <a:r>
                        <a:rPr lang="en-GB" sz="1000" i="1">
                          <a:latin typeface="Segoe UI Semilight"/>
                          <a:cs typeface="Segoe UI Semilight"/>
                        </a:rPr>
                        <a:t>% of employees engaged; average effectiveness stated by employees</a:t>
                      </a:r>
                    </a:p>
                  </a:txBody>
                  <a:tcPr marL="89642" marR="89642" marT="44821" marB="44821"/>
                </a:tc>
                <a:tc>
                  <a:txBody>
                    <a:bodyPr/>
                    <a:lstStyle/>
                    <a:p>
                      <a:r>
                        <a:rPr lang="en-GB" sz="1000" i="1">
                          <a:latin typeface="Segoe UI Semilight"/>
                          <a:cs typeface="Segoe UI Semilight"/>
                        </a:rPr>
                        <a:t>10%</a:t>
                      </a:r>
                    </a:p>
                  </a:txBody>
                  <a:tcPr marL="89642" marR="89642" marT="44821" marB="44821"/>
                </a:tc>
                <a:tc>
                  <a:txBody>
                    <a:bodyPr/>
                    <a:lstStyle/>
                    <a:p>
                      <a:r>
                        <a:rPr lang="en-GB" sz="1000" i="1">
                          <a:latin typeface="Segoe UI Semilight"/>
                          <a:cs typeface="Segoe UI Semilight"/>
                        </a:rPr>
                        <a:t>85%</a:t>
                      </a:r>
                    </a:p>
                  </a:txBody>
                  <a:tcPr marL="89642" marR="89642" marT="44821" marB="44821"/>
                </a:tc>
                <a:extLst>
                  <a:ext uri="{0D108BD9-81ED-4DB2-BD59-A6C34878D82A}">
                    <a16:rowId xmlns:a16="http://schemas.microsoft.com/office/drawing/2014/main" val="951112325"/>
                  </a:ext>
                </a:extLst>
              </a:tr>
            </a:tbl>
          </a:graphicData>
        </a:graphic>
      </p:graphicFrame>
    </p:spTree>
    <p:extLst>
      <p:ext uri="{BB962C8B-B14F-4D97-AF65-F5344CB8AC3E}">
        <p14:creationId xmlns:p14="http://schemas.microsoft.com/office/powerpoint/2010/main" val="15174822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3C5ADEF-87BC-4165-BFF6-3730EAD11968}"/>
              </a:ext>
            </a:extLst>
          </p:cNvPr>
          <p:cNvGraphicFramePr>
            <a:graphicFrameLocks noGrp="1"/>
          </p:cNvGraphicFramePr>
          <p:nvPr>
            <p:extLst>
              <p:ext uri="{D42A27DB-BD31-4B8C-83A1-F6EECF244321}">
                <p14:modId xmlns:p14="http://schemas.microsoft.com/office/powerpoint/2010/main" val="3774573158"/>
              </p:ext>
            </p:extLst>
          </p:nvPr>
        </p:nvGraphicFramePr>
        <p:xfrm>
          <a:off x="268287" y="1267285"/>
          <a:ext cx="11753791" cy="4782780"/>
        </p:xfrm>
        <a:graphic>
          <a:graphicData uri="http://schemas.openxmlformats.org/drawingml/2006/table">
            <a:tbl>
              <a:tblPr firstRow="1" bandRow="1">
                <a:tableStyleId>{5C22544A-7EE6-4342-B048-85BDC9FD1C3A}</a:tableStyleId>
              </a:tblPr>
              <a:tblGrid>
                <a:gridCol w="2345685">
                  <a:extLst>
                    <a:ext uri="{9D8B030D-6E8A-4147-A177-3AD203B41FA5}">
                      <a16:colId xmlns:a16="http://schemas.microsoft.com/office/drawing/2014/main" val="3705316528"/>
                    </a:ext>
                  </a:extLst>
                </a:gridCol>
                <a:gridCol w="698261">
                  <a:extLst>
                    <a:ext uri="{9D8B030D-6E8A-4147-A177-3AD203B41FA5}">
                      <a16:colId xmlns:a16="http://schemas.microsoft.com/office/drawing/2014/main" val="1265694885"/>
                    </a:ext>
                  </a:extLst>
                </a:gridCol>
                <a:gridCol w="1363725">
                  <a:extLst>
                    <a:ext uri="{9D8B030D-6E8A-4147-A177-3AD203B41FA5}">
                      <a16:colId xmlns:a16="http://schemas.microsoft.com/office/drawing/2014/main" val="615838595"/>
                    </a:ext>
                  </a:extLst>
                </a:gridCol>
                <a:gridCol w="1469224">
                  <a:extLst>
                    <a:ext uri="{9D8B030D-6E8A-4147-A177-3AD203B41FA5}">
                      <a16:colId xmlns:a16="http://schemas.microsoft.com/office/drawing/2014/main" val="2617207751"/>
                    </a:ext>
                  </a:extLst>
                </a:gridCol>
                <a:gridCol w="1469224">
                  <a:extLst>
                    <a:ext uri="{9D8B030D-6E8A-4147-A177-3AD203B41FA5}">
                      <a16:colId xmlns:a16="http://schemas.microsoft.com/office/drawing/2014/main" val="1219309320"/>
                    </a:ext>
                  </a:extLst>
                </a:gridCol>
                <a:gridCol w="2857733">
                  <a:extLst>
                    <a:ext uri="{9D8B030D-6E8A-4147-A177-3AD203B41FA5}">
                      <a16:colId xmlns:a16="http://schemas.microsoft.com/office/drawing/2014/main" val="3113695753"/>
                    </a:ext>
                  </a:extLst>
                </a:gridCol>
                <a:gridCol w="907917">
                  <a:extLst>
                    <a:ext uri="{9D8B030D-6E8A-4147-A177-3AD203B41FA5}">
                      <a16:colId xmlns:a16="http://schemas.microsoft.com/office/drawing/2014/main" val="755740708"/>
                    </a:ext>
                  </a:extLst>
                </a:gridCol>
                <a:gridCol w="642022">
                  <a:extLst>
                    <a:ext uri="{9D8B030D-6E8A-4147-A177-3AD203B41FA5}">
                      <a16:colId xmlns:a16="http://schemas.microsoft.com/office/drawing/2014/main" val="1965971404"/>
                    </a:ext>
                  </a:extLst>
                </a:gridCol>
              </a:tblGrid>
              <a:tr h="314901">
                <a:tc gridSpan="3">
                  <a:txBody>
                    <a:bodyPr/>
                    <a:lstStyle/>
                    <a:p>
                      <a:pPr algn="ctr"/>
                      <a:r>
                        <a:rPr lang="en-GB" sz="1200">
                          <a:latin typeface="+mj-lt"/>
                        </a:rPr>
                        <a:t>Goal</a:t>
                      </a:r>
                    </a:p>
                  </a:txBody>
                  <a:tcPr marL="89642" marR="89642" marT="44821" marB="44821">
                    <a:solidFill>
                      <a:srgbClr val="274B47"/>
                    </a:solidFill>
                  </a:tcPr>
                </a:tc>
                <a:tc hMerge="1">
                  <a:txBody>
                    <a:bodyPr/>
                    <a:lstStyle/>
                    <a:p>
                      <a:endParaRPr lang="en-GB"/>
                    </a:p>
                  </a:txBody>
                  <a:tcPr/>
                </a:tc>
                <a:tc hMerge="1">
                  <a:txBody>
                    <a:bodyPr/>
                    <a:lstStyle/>
                    <a:p>
                      <a:endParaRPr lang="en-GB"/>
                    </a:p>
                  </a:txBody>
                  <a:tcPr/>
                </a:tc>
                <a:tc gridSpan="5">
                  <a:txBody>
                    <a:bodyPr/>
                    <a:lstStyle/>
                    <a:p>
                      <a:pPr algn="ctr"/>
                      <a:r>
                        <a:rPr lang="en-GB" sz="1200">
                          <a:latin typeface="+mj-lt"/>
                        </a:rPr>
                        <a:t>Measurement</a:t>
                      </a:r>
                    </a:p>
                  </a:txBody>
                  <a:tcPr marL="89642" marR="89642" marT="44821" marB="44821">
                    <a:solidFill>
                      <a:srgbClr val="274B47"/>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69528029"/>
                  </a:ext>
                </a:extLst>
              </a:tr>
              <a:tr h="738846">
                <a:tc>
                  <a:txBody>
                    <a:bodyPr/>
                    <a:lstStyle/>
                    <a:p>
                      <a:pPr marL="0" algn="ctr" defTabSz="932742" rtl="0" eaLnBrk="1" latinLnBrk="0" hangingPunct="1"/>
                      <a:r>
                        <a:rPr lang="en-GB" sz="1100" b="0" kern="1200">
                          <a:solidFill>
                            <a:srgbClr val="161716"/>
                          </a:solidFill>
                          <a:latin typeface="+mj-lt"/>
                          <a:ea typeface="+mn-ea"/>
                          <a:cs typeface="+mn-cs"/>
                        </a:rPr>
                        <a:t>Business Value</a:t>
                      </a:r>
                    </a:p>
                  </a:txBody>
                  <a:tcPr marL="89642" marR="89642" marT="44821" marB="44821">
                    <a:solidFill>
                      <a:srgbClr val="E3F1EF"/>
                    </a:solidFill>
                  </a:tcPr>
                </a:tc>
                <a:tc>
                  <a:txBody>
                    <a:bodyPr/>
                    <a:lstStyle/>
                    <a:p>
                      <a:pPr marL="0" algn="ctr" defTabSz="932742" rtl="0" eaLnBrk="1" latinLnBrk="0" hangingPunct="1"/>
                      <a:r>
                        <a:rPr lang="en-GB" sz="1100" b="0" kern="1200">
                          <a:solidFill>
                            <a:srgbClr val="161716"/>
                          </a:solidFill>
                          <a:latin typeface="+mj-lt"/>
                          <a:ea typeface="+mn-ea"/>
                          <a:cs typeface="+mn-cs"/>
                        </a:rPr>
                        <a:t>Type of Value</a:t>
                      </a:r>
                    </a:p>
                  </a:txBody>
                  <a:tcPr marL="89642" marR="89642" marT="44821" marB="44821">
                    <a:solidFill>
                      <a:srgbClr val="E3F1EF"/>
                    </a:solidFill>
                  </a:tcPr>
                </a:tc>
                <a:tc>
                  <a:txBody>
                    <a:bodyPr/>
                    <a:lstStyle/>
                    <a:p>
                      <a:pPr marL="0" algn="ctr" defTabSz="932742" rtl="0" eaLnBrk="1" latinLnBrk="0" hangingPunct="1"/>
                      <a:r>
                        <a:rPr lang="en-GB" sz="1100" b="0" kern="1200">
                          <a:solidFill>
                            <a:srgbClr val="161716"/>
                          </a:solidFill>
                          <a:latin typeface="+mj-lt"/>
                          <a:ea typeface="+mn-ea"/>
                          <a:cs typeface="+mn-cs"/>
                        </a:rPr>
                        <a:t>Business Owner</a:t>
                      </a:r>
                    </a:p>
                  </a:txBody>
                  <a:tcPr marL="89642" marR="89642" marT="44821" marB="44821">
                    <a:solidFill>
                      <a:srgbClr val="E3F1EF"/>
                    </a:solidFill>
                  </a:tcPr>
                </a:tc>
                <a:tc>
                  <a:txBody>
                    <a:bodyPr/>
                    <a:lstStyle/>
                    <a:p>
                      <a:pPr marL="0" algn="ctr" defTabSz="932742" rtl="0" eaLnBrk="1" latinLnBrk="0" hangingPunct="1"/>
                      <a:r>
                        <a:rPr lang="en-GB" sz="1100" b="0" kern="1200">
                          <a:solidFill>
                            <a:srgbClr val="161716"/>
                          </a:solidFill>
                          <a:latin typeface="+mj-lt"/>
                          <a:ea typeface="+mn-ea"/>
                          <a:cs typeface="+mn-cs"/>
                        </a:rPr>
                        <a:t>KPI Measure</a:t>
                      </a:r>
                    </a:p>
                  </a:txBody>
                  <a:tcPr marL="89642" marR="89642" marT="44821" marB="44821">
                    <a:solidFill>
                      <a:srgbClr val="E3F1EF"/>
                    </a:solidFill>
                  </a:tcPr>
                </a:tc>
                <a:tc>
                  <a:txBody>
                    <a:bodyPr/>
                    <a:lstStyle/>
                    <a:p>
                      <a:pPr marL="0" algn="ctr" defTabSz="932742" rtl="0" eaLnBrk="1" latinLnBrk="0" hangingPunct="1"/>
                      <a:r>
                        <a:rPr lang="en-GB" sz="1100" b="0" kern="1200">
                          <a:solidFill>
                            <a:srgbClr val="161716"/>
                          </a:solidFill>
                          <a:latin typeface="+mj-lt"/>
                          <a:ea typeface="+mn-ea"/>
                          <a:cs typeface="+mn-cs"/>
                        </a:rPr>
                        <a:t>Data Source </a:t>
                      </a:r>
                      <a:r>
                        <a:rPr lang="en-GB" sz="1100" b="0" kern="1200">
                          <a:solidFill>
                            <a:srgbClr val="161716"/>
                          </a:solidFill>
                          <a:latin typeface="Segoe UI Semilight" panose="020B0402040204020203" pitchFamily="34" charset="0"/>
                          <a:ea typeface="+mn-ea"/>
                          <a:cs typeface="Segoe UI Semilight" panose="020B0402040204020203" pitchFamily="34" charset="0"/>
                        </a:rPr>
                        <a:t>(leverage the </a:t>
                      </a:r>
                      <a:r>
                        <a:rPr lang="en-GB" sz="1100" b="0" kern="1200">
                          <a:solidFill>
                            <a:srgbClr val="161716"/>
                          </a:solidFill>
                          <a:latin typeface="Segoe UI Semilight" panose="020B0402040204020203" pitchFamily="34" charset="0"/>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Adoption Content Pack for M365</a:t>
                      </a:r>
                      <a:r>
                        <a:rPr lang="en-GB" sz="1100" b="0" kern="1200">
                          <a:solidFill>
                            <a:srgbClr val="161716"/>
                          </a:solidFill>
                          <a:latin typeface="Segoe UI Semilight" panose="020B0402040204020203" pitchFamily="34" charset="0"/>
                          <a:ea typeface="+mn-ea"/>
                          <a:cs typeface="Segoe UI Semilight" panose="020B0402040204020203" pitchFamily="34" charset="0"/>
                        </a:rPr>
                        <a:t>)</a:t>
                      </a:r>
                    </a:p>
                  </a:txBody>
                  <a:tcPr marL="89642" marR="89642" marT="44821" marB="44821">
                    <a:solidFill>
                      <a:srgbClr val="E3F1EF"/>
                    </a:solidFill>
                  </a:tcPr>
                </a:tc>
                <a:tc>
                  <a:txBody>
                    <a:bodyPr/>
                    <a:lstStyle/>
                    <a:p>
                      <a:pPr marL="0" algn="ctr" defTabSz="932742" rtl="0" eaLnBrk="1" latinLnBrk="0" hangingPunct="1"/>
                      <a:r>
                        <a:rPr lang="en-GB" sz="1100" b="0" kern="1200">
                          <a:solidFill>
                            <a:srgbClr val="161716"/>
                          </a:solidFill>
                          <a:latin typeface="+mj-lt"/>
                          <a:ea typeface="+mn-ea"/>
                          <a:cs typeface="+mn-cs"/>
                        </a:rPr>
                        <a:t>KPI Formula</a:t>
                      </a:r>
                    </a:p>
                  </a:txBody>
                  <a:tcPr marL="89642" marR="89642" marT="44821" marB="44821">
                    <a:solidFill>
                      <a:srgbClr val="E3F1EF"/>
                    </a:solidFill>
                  </a:tcPr>
                </a:tc>
                <a:tc>
                  <a:txBody>
                    <a:bodyPr/>
                    <a:lstStyle/>
                    <a:p>
                      <a:pPr marL="0" algn="ctr" defTabSz="932742" rtl="0" eaLnBrk="1" latinLnBrk="0" hangingPunct="1"/>
                      <a:r>
                        <a:rPr lang="en-GB" sz="1100" b="0" kern="1200">
                          <a:solidFill>
                            <a:srgbClr val="161716"/>
                          </a:solidFill>
                          <a:latin typeface="+mj-lt"/>
                          <a:ea typeface="+mn-ea"/>
                          <a:cs typeface="+mn-cs"/>
                        </a:rPr>
                        <a:t>KPI Baseline</a:t>
                      </a:r>
                    </a:p>
                  </a:txBody>
                  <a:tcPr marL="89642" marR="89642" marT="44821" marB="44821">
                    <a:solidFill>
                      <a:srgbClr val="E3F1EF"/>
                    </a:solidFill>
                  </a:tcPr>
                </a:tc>
                <a:tc>
                  <a:txBody>
                    <a:bodyPr/>
                    <a:lstStyle/>
                    <a:p>
                      <a:pPr algn="ctr"/>
                      <a:r>
                        <a:rPr lang="en-GB" sz="1100" b="0" kern="1200">
                          <a:solidFill>
                            <a:srgbClr val="161716"/>
                          </a:solidFill>
                          <a:latin typeface="+mj-lt"/>
                          <a:ea typeface="+mn-ea"/>
                          <a:cs typeface="+mn-cs"/>
                        </a:rPr>
                        <a:t>KPI Target</a:t>
                      </a:r>
                    </a:p>
                  </a:txBody>
                  <a:tcPr marL="89642" marR="89642" marT="44821" marB="44821">
                    <a:solidFill>
                      <a:srgbClr val="E3F1EF"/>
                    </a:solidFill>
                  </a:tcPr>
                </a:tc>
                <a:extLst>
                  <a:ext uri="{0D108BD9-81ED-4DB2-BD59-A6C34878D82A}">
                    <a16:rowId xmlns:a16="http://schemas.microsoft.com/office/drawing/2014/main" val="869395065"/>
                  </a:ext>
                </a:extLst>
              </a:tr>
              <a:tr h="577667">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extLst>
                  <a:ext uri="{0D108BD9-81ED-4DB2-BD59-A6C34878D82A}">
                    <a16:rowId xmlns:a16="http://schemas.microsoft.com/office/drawing/2014/main" val="1217723285"/>
                  </a:ext>
                </a:extLst>
              </a:tr>
              <a:tr h="577667">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extLst>
                  <a:ext uri="{0D108BD9-81ED-4DB2-BD59-A6C34878D82A}">
                    <a16:rowId xmlns:a16="http://schemas.microsoft.com/office/drawing/2014/main" val="776464555"/>
                  </a:ext>
                </a:extLst>
              </a:tr>
              <a:tr h="655178">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extLst>
                  <a:ext uri="{0D108BD9-81ED-4DB2-BD59-A6C34878D82A}">
                    <a16:rowId xmlns:a16="http://schemas.microsoft.com/office/drawing/2014/main" val="1935929140"/>
                  </a:ext>
                </a:extLst>
              </a:tr>
              <a:tr h="641753">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extLst>
                  <a:ext uri="{0D108BD9-81ED-4DB2-BD59-A6C34878D82A}">
                    <a16:rowId xmlns:a16="http://schemas.microsoft.com/office/drawing/2014/main" val="1840287873"/>
                  </a:ext>
                </a:extLst>
              </a:tr>
              <a:tr h="644427">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tc>
                  <a:txBody>
                    <a:bodyPr/>
                    <a:lstStyle/>
                    <a:p>
                      <a:endParaRPr lang="en-GB" sz="1000" i="1"/>
                    </a:p>
                  </a:txBody>
                  <a:tcPr marL="89642" marR="89642" marT="44821" marB="44821">
                    <a:solidFill>
                      <a:schemeClr val="bg2"/>
                    </a:solidFill>
                  </a:tcPr>
                </a:tc>
                <a:extLst>
                  <a:ext uri="{0D108BD9-81ED-4DB2-BD59-A6C34878D82A}">
                    <a16:rowId xmlns:a16="http://schemas.microsoft.com/office/drawing/2014/main" val="1372657436"/>
                  </a:ext>
                </a:extLst>
              </a:tr>
              <a:tr h="610985">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tc>
                  <a:txBody>
                    <a:bodyPr/>
                    <a:lstStyle/>
                    <a:p>
                      <a:endParaRPr lang="en-GB" sz="1000" i="1"/>
                    </a:p>
                  </a:txBody>
                  <a:tcPr marL="89642" marR="89642" marT="44821" marB="44821">
                    <a:solidFill>
                      <a:srgbClr val="E3F1EF"/>
                    </a:solidFill>
                  </a:tcPr>
                </a:tc>
                <a:extLst>
                  <a:ext uri="{0D108BD9-81ED-4DB2-BD59-A6C34878D82A}">
                    <a16:rowId xmlns:a16="http://schemas.microsoft.com/office/drawing/2014/main" val="3367114932"/>
                  </a:ext>
                </a:extLst>
              </a:tr>
            </a:tbl>
          </a:graphicData>
        </a:graphic>
      </p:graphicFrame>
      <p:sp>
        <p:nvSpPr>
          <p:cNvPr id="5" name="Title 2">
            <a:extLst>
              <a:ext uri="{FF2B5EF4-FFF2-40B4-BE49-F238E27FC236}">
                <a16:creationId xmlns:a16="http://schemas.microsoft.com/office/drawing/2014/main" id="{7B600450-813F-4332-90E0-9E3DF659468A}"/>
              </a:ext>
            </a:extLst>
          </p:cNvPr>
          <p:cNvSpPr txBox="1">
            <a:spLocks/>
          </p:cNvSpPr>
          <p:nvPr/>
        </p:nvSpPr>
        <p:spPr>
          <a:xfrm>
            <a:off x="192087" y="555626"/>
            <a:ext cx="11655425" cy="558800"/>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a:ln w="3175">
                  <a:noFill/>
                </a:ln>
                <a:gradFill>
                  <a:gsLst>
                    <a:gs pos="1250">
                      <a:srgbClr val="2F2F2F"/>
                    </a:gs>
                    <a:gs pos="100000">
                      <a:srgbClr val="2F2F2F"/>
                    </a:gs>
                  </a:gsLst>
                  <a:lin ang="5400000" scaled="0"/>
                </a:gradFill>
                <a:effectLst/>
                <a:uLnTx/>
                <a:uFillTx/>
                <a:latin typeface="Segoe UI Semibold"/>
                <a:ea typeface="+mn-ea"/>
                <a:cs typeface="Segoe UI" pitchFamily="34" charset="0"/>
              </a:rPr>
              <a:t>Build your success criteria scorecard</a:t>
            </a:r>
          </a:p>
        </p:txBody>
      </p:sp>
    </p:spTree>
    <p:extLst>
      <p:ext uri="{BB962C8B-B14F-4D97-AF65-F5344CB8AC3E}">
        <p14:creationId xmlns:p14="http://schemas.microsoft.com/office/powerpoint/2010/main" val="24040800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7649" y="604839"/>
            <a:ext cx="8203623" cy="360362"/>
          </a:xfrm>
          <a:prstGeom prst="rect">
            <a:avLst/>
          </a:prstGeom>
        </p:spPr>
        <p:txBody>
          <a:bodyPr/>
          <a:lstStyle/>
          <a:p>
            <a:r>
              <a:rPr lang="en-US" sz="3200"/>
              <a:t>Define your success criteria details</a:t>
            </a:r>
          </a:p>
        </p:txBody>
      </p:sp>
      <p:sp>
        <p:nvSpPr>
          <p:cNvPr id="5" name="Rectangle 4">
            <a:extLst>
              <a:ext uri="{FF2B5EF4-FFF2-40B4-BE49-F238E27FC236}">
                <a16:creationId xmlns:a16="http://schemas.microsoft.com/office/drawing/2014/main" id="{AD59644A-8E43-45DD-A0C2-962C77CC7742}"/>
              </a:ext>
            </a:extLst>
          </p:cNvPr>
          <p:cNvSpPr/>
          <p:nvPr/>
        </p:nvSpPr>
        <p:spPr>
          <a:xfrm>
            <a:off x="4497404" y="1382843"/>
            <a:ext cx="7380630" cy="548640"/>
          </a:xfrm>
          <a:prstGeom prst="rect">
            <a:avLst/>
          </a:prstGeom>
          <a:solidFill>
            <a:schemeClr val="accent4"/>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49" rIns="271574" bIns="147751"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id="{0E8D9409-673A-4E26-A74A-4074EF092E09}"/>
              </a:ext>
            </a:extLst>
          </p:cNvPr>
          <p:cNvSpPr/>
          <p:nvPr/>
        </p:nvSpPr>
        <p:spPr>
          <a:xfrm>
            <a:off x="329882" y="1382843"/>
            <a:ext cx="4151604" cy="548640"/>
          </a:xfrm>
          <a:prstGeom prst="rect">
            <a:avLst/>
          </a:prstGeom>
          <a:solidFill>
            <a:srgbClr val="274B47"/>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cs typeface="Segoe UI Semilight" panose="020B0402040204020203" pitchFamily="34" charset="0"/>
              </a:rPr>
              <a:t>KPI Measure / Name</a:t>
            </a:r>
          </a:p>
        </p:txBody>
      </p:sp>
      <p:sp>
        <p:nvSpPr>
          <p:cNvPr id="7" name="Rectangle 6">
            <a:extLst>
              <a:ext uri="{FF2B5EF4-FFF2-40B4-BE49-F238E27FC236}">
                <a16:creationId xmlns:a16="http://schemas.microsoft.com/office/drawing/2014/main" id="{8D61C2DF-2268-47E0-B9E2-FF84F7B5652F}"/>
              </a:ext>
            </a:extLst>
          </p:cNvPr>
          <p:cNvSpPr/>
          <p:nvPr/>
        </p:nvSpPr>
        <p:spPr>
          <a:xfrm>
            <a:off x="4483706" y="2129466"/>
            <a:ext cx="7394328" cy="548640"/>
          </a:xfrm>
          <a:prstGeom prst="rect">
            <a:avLst/>
          </a:prstGeom>
          <a:solidFill>
            <a:schemeClr val="accent4"/>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50" rIns="271575" bIns="147751"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80E0E145-2D78-4C0B-9897-F3EF6A07E875}"/>
              </a:ext>
            </a:extLst>
          </p:cNvPr>
          <p:cNvSpPr/>
          <p:nvPr/>
        </p:nvSpPr>
        <p:spPr>
          <a:xfrm>
            <a:off x="329882" y="2129466"/>
            <a:ext cx="4135688" cy="548640"/>
          </a:xfrm>
          <a:prstGeom prst="rect">
            <a:avLst/>
          </a:prstGeom>
          <a:solidFill>
            <a:srgbClr val="274B47"/>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cs typeface="Segoe UI Semilight" panose="020B0402040204020203" pitchFamily="34" charset="0"/>
              </a:rPr>
              <a:t>KPI Reporting Frequency</a:t>
            </a:r>
          </a:p>
        </p:txBody>
      </p:sp>
      <p:sp>
        <p:nvSpPr>
          <p:cNvPr id="9" name="Rectangle 8">
            <a:extLst>
              <a:ext uri="{FF2B5EF4-FFF2-40B4-BE49-F238E27FC236}">
                <a16:creationId xmlns:a16="http://schemas.microsoft.com/office/drawing/2014/main" id="{118FDE26-0DF0-4A2A-B014-CF0A13BFD2D4}"/>
              </a:ext>
            </a:extLst>
          </p:cNvPr>
          <p:cNvSpPr/>
          <p:nvPr/>
        </p:nvSpPr>
        <p:spPr>
          <a:xfrm>
            <a:off x="4497404" y="2876089"/>
            <a:ext cx="7380630" cy="548640"/>
          </a:xfrm>
          <a:prstGeom prst="rect">
            <a:avLst/>
          </a:prstGeom>
          <a:solidFill>
            <a:schemeClr val="accent4"/>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49" rIns="271574" bIns="147751"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id="{0B26CFDA-FB9B-46C9-91DE-1321185D2EFE}"/>
              </a:ext>
            </a:extLst>
          </p:cNvPr>
          <p:cNvSpPr/>
          <p:nvPr/>
        </p:nvSpPr>
        <p:spPr>
          <a:xfrm>
            <a:off x="329882" y="2876089"/>
            <a:ext cx="4151604" cy="548640"/>
          </a:xfrm>
          <a:prstGeom prst="rect">
            <a:avLst/>
          </a:prstGeom>
          <a:solidFill>
            <a:srgbClr val="274B47"/>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cs typeface="Segoe UI Semilight" panose="020B0402040204020203" pitchFamily="34" charset="0"/>
              </a:rPr>
              <a:t>KPI Formula</a:t>
            </a:r>
          </a:p>
        </p:txBody>
      </p:sp>
      <p:sp>
        <p:nvSpPr>
          <p:cNvPr id="11" name="Rectangle 10">
            <a:extLst>
              <a:ext uri="{FF2B5EF4-FFF2-40B4-BE49-F238E27FC236}">
                <a16:creationId xmlns:a16="http://schemas.microsoft.com/office/drawing/2014/main" id="{D568F136-C4C2-4EFE-B239-C427C7F435CD}"/>
              </a:ext>
            </a:extLst>
          </p:cNvPr>
          <p:cNvSpPr/>
          <p:nvPr/>
        </p:nvSpPr>
        <p:spPr>
          <a:xfrm>
            <a:off x="4497404" y="3622712"/>
            <a:ext cx="7380630" cy="548640"/>
          </a:xfrm>
          <a:prstGeom prst="rect">
            <a:avLst/>
          </a:prstGeom>
          <a:solidFill>
            <a:schemeClr val="accent4"/>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49" rIns="271574" bIns="147751"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BE40D442-2E07-4A7E-91F9-64FD1B916E7E}"/>
              </a:ext>
            </a:extLst>
          </p:cNvPr>
          <p:cNvSpPr/>
          <p:nvPr/>
        </p:nvSpPr>
        <p:spPr>
          <a:xfrm>
            <a:off x="329882" y="3622712"/>
            <a:ext cx="4151604" cy="548640"/>
          </a:xfrm>
          <a:prstGeom prst="rect">
            <a:avLst/>
          </a:prstGeom>
          <a:solidFill>
            <a:srgbClr val="274B47"/>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cs typeface="Segoe UI Semilight" panose="020B0402040204020203" pitchFamily="34" charset="0"/>
              </a:rPr>
              <a:t>Data Sources</a:t>
            </a:r>
          </a:p>
        </p:txBody>
      </p:sp>
      <p:sp>
        <p:nvSpPr>
          <p:cNvPr id="13" name="Rectangle 12">
            <a:extLst>
              <a:ext uri="{FF2B5EF4-FFF2-40B4-BE49-F238E27FC236}">
                <a16:creationId xmlns:a16="http://schemas.microsoft.com/office/drawing/2014/main" id="{445E39AA-649D-4372-AE4E-AB08AAAC6D61}"/>
              </a:ext>
            </a:extLst>
          </p:cNvPr>
          <p:cNvSpPr/>
          <p:nvPr/>
        </p:nvSpPr>
        <p:spPr>
          <a:xfrm>
            <a:off x="4504611" y="4369335"/>
            <a:ext cx="7373423" cy="548640"/>
          </a:xfrm>
          <a:prstGeom prst="rect">
            <a:avLst/>
          </a:prstGeom>
          <a:solidFill>
            <a:schemeClr val="accent4"/>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8722" rIns="282547" bIns="158723"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4" name="Rectangle 13">
            <a:extLst>
              <a:ext uri="{FF2B5EF4-FFF2-40B4-BE49-F238E27FC236}">
                <a16:creationId xmlns:a16="http://schemas.microsoft.com/office/drawing/2014/main" id="{164C460A-E812-48C8-8258-A8EF4187E9EA}"/>
              </a:ext>
            </a:extLst>
          </p:cNvPr>
          <p:cNvSpPr/>
          <p:nvPr/>
        </p:nvSpPr>
        <p:spPr>
          <a:xfrm>
            <a:off x="329882" y="4369335"/>
            <a:ext cx="4147550" cy="548640"/>
          </a:xfrm>
          <a:prstGeom prst="rect">
            <a:avLst/>
          </a:prstGeom>
          <a:solidFill>
            <a:srgbClr val="274B47"/>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105918" tIns="71628" rIns="105918" bIns="71628"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cs typeface="Segoe UI Semilight" panose="020B0402040204020203" pitchFamily="34" charset="0"/>
              </a:rPr>
              <a:t>Data Gathering, Transformation, </a:t>
            </a:r>
            <a:br>
              <a:rPr kumimoji="0" lang="en-US" sz="1200" b="0" i="0" u="none" strike="noStrike" kern="1200" cap="none" spc="0" normalizeH="0" baseline="0" noProof="0">
                <a:ln>
                  <a:noFill/>
                </a:ln>
                <a:solidFill>
                  <a:srgbClr val="FFFFFF"/>
                </a:solidFill>
                <a:effectLst/>
                <a:uLnTx/>
                <a:uFillTx/>
                <a:latin typeface="+mj-lt"/>
                <a:cs typeface="Segoe UI Semilight" panose="020B0402040204020203" pitchFamily="34" charset="0"/>
              </a:rPr>
            </a:br>
            <a:r>
              <a:rPr kumimoji="0" lang="en-US" sz="1200" b="0" i="0" u="none" strike="noStrike" kern="1200" cap="none" spc="0" normalizeH="0" baseline="0" noProof="0">
                <a:ln>
                  <a:noFill/>
                </a:ln>
                <a:solidFill>
                  <a:srgbClr val="FFFFFF"/>
                </a:solidFill>
                <a:effectLst/>
                <a:uLnTx/>
                <a:uFillTx/>
                <a:latin typeface="+mj-lt"/>
                <a:cs typeface="Segoe UI Semilight" panose="020B0402040204020203" pitchFamily="34" charset="0"/>
              </a:rPr>
              <a:t>&amp; Analysis Process</a:t>
            </a:r>
          </a:p>
        </p:txBody>
      </p:sp>
      <p:sp>
        <p:nvSpPr>
          <p:cNvPr id="15" name="Rectangle 14">
            <a:extLst>
              <a:ext uri="{FF2B5EF4-FFF2-40B4-BE49-F238E27FC236}">
                <a16:creationId xmlns:a16="http://schemas.microsoft.com/office/drawing/2014/main" id="{0E1838E7-44EB-43C6-A5CE-A02C3E2F7EFC}"/>
              </a:ext>
            </a:extLst>
          </p:cNvPr>
          <p:cNvSpPr/>
          <p:nvPr/>
        </p:nvSpPr>
        <p:spPr>
          <a:xfrm>
            <a:off x="4497404" y="5115958"/>
            <a:ext cx="7380630" cy="548640"/>
          </a:xfrm>
          <a:prstGeom prst="rect">
            <a:avLst/>
          </a:prstGeom>
          <a:solidFill>
            <a:schemeClr val="accent4"/>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49" rIns="271574" bIns="147751"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a16="http://schemas.microsoft.com/office/drawing/2014/main" id="{77CE3952-65EF-4525-B269-9A4F51E57082}"/>
              </a:ext>
            </a:extLst>
          </p:cNvPr>
          <p:cNvSpPr/>
          <p:nvPr/>
        </p:nvSpPr>
        <p:spPr>
          <a:xfrm>
            <a:off x="329882" y="5115958"/>
            <a:ext cx="4151604" cy="548640"/>
          </a:xfrm>
          <a:prstGeom prst="rect">
            <a:avLst/>
          </a:prstGeom>
          <a:solidFill>
            <a:srgbClr val="274B47"/>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cs typeface="Segoe UI Semilight" panose="020B0402040204020203" pitchFamily="34" charset="0"/>
              </a:rPr>
              <a:t>Data Gathering Instruments</a:t>
            </a:r>
          </a:p>
        </p:txBody>
      </p:sp>
      <p:sp>
        <p:nvSpPr>
          <p:cNvPr id="17" name="Rectangle 16">
            <a:extLst>
              <a:ext uri="{FF2B5EF4-FFF2-40B4-BE49-F238E27FC236}">
                <a16:creationId xmlns:a16="http://schemas.microsoft.com/office/drawing/2014/main" id="{14C6A1A9-3D75-4755-A44B-BDE87AF7F1C1}"/>
              </a:ext>
            </a:extLst>
          </p:cNvPr>
          <p:cNvSpPr/>
          <p:nvPr/>
        </p:nvSpPr>
        <p:spPr>
          <a:xfrm>
            <a:off x="4497404" y="5862582"/>
            <a:ext cx="7380630" cy="548640"/>
          </a:xfrm>
          <a:prstGeom prst="rect">
            <a:avLst/>
          </a:prstGeom>
          <a:solidFill>
            <a:schemeClr val="accent4"/>
          </a:solidFill>
        </p:spPr>
        <p:style>
          <a:lnRef idx="2">
            <a:schemeClr val="accent3">
              <a:alpha val="90000"/>
              <a:tint val="40000"/>
              <a:hueOff val="0"/>
              <a:satOff val="0"/>
              <a:lumOff val="0"/>
              <a:alphaOff val="0"/>
            </a:schemeClr>
          </a:lnRef>
          <a:fillRef idx="1">
            <a:scrgbClr r="0" g="0" b="0"/>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7750" rIns="271574" bIns="147751"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8" name="Rectangle 17">
            <a:extLst>
              <a:ext uri="{FF2B5EF4-FFF2-40B4-BE49-F238E27FC236}">
                <a16:creationId xmlns:a16="http://schemas.microsoft.com/office/drawing/2014/main" id="{0F410EAF-A892-49C8-BF41-C9DA7C954D43}"/>
              </a:ext>
            </a:extLst>
          </p:cNvPr>
          <p:cNvSpPr/>
          <p:nvPr/>
        </p:nvSpPr>
        <p:spPr>
          <a:xfrm>
            <a:off x="313966" y="5862582"/>
            <a:ext cx="4151604" cy="548640"/>
          </a:xfrm>
          <a:prstGeom prst="rect">
            <a:avLst/>
          </a:prstGeom>
          <a:solidFill>
            <a:srgbClr val="274B47"/>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98487" tIns="64197" rIns="98487" bIns="64197"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cs typeface="Segoe UI Semilight" panose="020B0402040204020203" pitchFamily="34" charset="0"/>
              </a:rPr>
              <a:t>Data Gathering Owner</a:t>
            </a:r>
          </a:p>
        </p:txBody>
      </p:sp>
    </p:spTree>
    <p:extLst>
      <p:ext uri="{BB962C8B-B14F-4D97-AF65-F5344CB8AC3E}">
        <p14:creationId xmlns:p14="http://schemas.microsoft.com/office/powerpoint/2010/main" val="19920083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39B976-4136-8941-9991-E998AA975FD6}"/>
              </a:ext>
            </a:extLst>
          </p:cNvPr>
          <p:cNvSpPr/>
          <p:nvPr/>
        </p:nvSpPr>
        <p:spPr>
          <a:xfrm>
            <a:off x="300368" y="2534365"/>
            <a:ext cx="4455043" cy="1073678"/>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Freeform: Shape 3">
            <a:extLst>
              <a:ext uri="{FF2B5EF4-FFF2-40B4-BE49-F238E27FC236}">
                <a16:creationId xmlns:a16="http://schemas.microsoft.com/office/drawing/2014/main" id="{CA87F927-E90B-3E49-987E-4FD37DDA36CB}"/>
              </a:ext>
            </a:extLst>
          </p:cNvPr>
          <p:cNvSpPr/>
          <p:nvPr/>
        </p:nvSpPr>
        <p:spPr>
          <a:xfrm>
            <a:off x="4755409" y="1572218"/>
            <a:ext cx="6907621" cy="839379"/>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defTabSz="266700" rtl="0" eaLnBrk="1" fontAlgn="auto" latinLnBrk="0" hangingPunct="1">
              <a:lnSpc>
                <a:spcPct val="90000"/>
              </a:lnSpc>
              <a:spcBef>
                <a:spcPct val="0"/>
              </a:spcBef>
              <a:spcAft>
                <a:spcPct val="15000"/>
              </a:spcAft>
              <a:buClrTx/>
              <a:buSzTx/>
              <a:buFontTx/>
              <a:buChar char="•"/>
              <a:tabLst/>
              <a:defRPr/>
            </a:pPr>
            <a:r>
              <a:rPr lang="en-US" sz="1400" i="1">
                <a:solidFill>
                  <a:srgbClr val="505050">
                    <a:hueOff val="0"/>
                    <a:satOff val="0"/>
                    <a:lumOff val="0"/>
                    <a:alphaOff val="0"/>
                  </a:srgbClr>
                </a:solidFill>
                <a:latin typeface="Segoe UI"/>
                <a:cs typeface="Segoe UI Semibold"/>
              </a:rPr>
              <a:t>Microsoft 365 Steering Committee </a:t>
            </a: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7" name="Title 1">
            <a:extLst>
              <a:ext uri="{FF2B5EF4-FFF2-40B4-BE49-F238E27FC236}">
                <a16:creationId xmlns:a16="http://schemas.microsoft.com/office/drawing/2014/main" id="{C8B8B46D-881E-5345-84A6-80263275B55B}"/>
              </a:ext>
            </a:extLst>
          </p:cNvPr>
          <p:cNvSpPr txBox="1">
            <a:spLocks/>
          </p:cNvSpPr>
          <p:nvPr/>
        </p:nvSpPr>
        <p:spPr>
          <a:xfrm>
            <a:off x="125442" y="777949"/>
            <a:ext cx="11812557" cy="646358"/>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gradFill>
                  <a:gsLst>
                    <a:gs pos="1250">
                      <a:srgbClr val="2F2F2F"/>
                    </a:gs>
                    <a:gs pos="100000">
                      <a:srgbClr val="2F2F2F"/>
                    </a:gs>
                  </a:gsLst>
                  <a:lin ang="5400000" scaled="0"/>
                </a:gradFill>
                <a:effectLst/>
                <a:uLnTx/>
                <a:uFillTx/>
                <a:latin typeface="Segoe UI Semibold"/>
                <a:ea typeface="+mn-ea"/>
                <a:cs typeface="Segoe UI" pitchFamily="34" charset="0"/>
              </a:rPr>
              <a:t>Document your approach to reporting success</a:t>
            </a:r>
            <a:endParaRPr kumimoji="0" lang="en-NZ" sz="3200" b="1" i="0" u="none" strike="noStrike" kern="1200" cap="none" spc="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endParaRPr>
          </a:p>
        </p:txBody>
      </p:sp>
      <p:sp>
        <p:nvSpPr>
          <p:cNvPr id="18" name="Rectangle 17">
            <a:extLst>
              <a:ext uri="{FF2B5EF4-FFF2-40B4-BE49-F238E27FC236}">
                <a16:creationId xmlns:a16="http://schemas.microsoft.com/office/drawing/2014/main" id="{9A24AAAE-2AEE-9244-A668-BC79C1A0F57D}"/>
              </a:ext>
            </a:extLst>
          </p:cNvPr>
          <p:cNvSpPr/>
          <p:nvPr/>
        </p:nvSpPr>
        <p:spPr>
          <a:xfrm>
            <a:off x="300368" y="1572218"/>
            <a:ext cx="4455044" cy="839379"/>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0" name="Freeform: Shape 3">
            <a:extLst>
              <a:ext uri="{FF2B5EF4-FFF2-40B4-BE49-F238E27FC236}">
                <a16:creationId xmlns:a16="http://schemas.microsoft.com/office/drawing/2014/main" id="{64CD882D-B491-4B4A-A235-066B5DB47653}"/>
              </a:ext>
            </a:extLst>
          </p:cNvPr>
          <p:cNvSpPr/>
          <p:nvPr/>
        </p:nvSpPr>
        <p:spPr>
          <a:xfrm>
            <a:off x="4755411" y="2535811"/>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lvl="1" indent="-57150" defTabSz="266700">
              <a:lnSpc>
                <a:spcPct val="90000"/>
              </a:lnSpc>
              <a:spcBef>
                <a:spcPct val="0"/>
              </a:spcBef>
              <a:spcAft>
                <a:spcPct val="15000"/>
              </a:spcAft>
              <a:buFontTx/>
              <a:buChar char="•"/>
              <a:defRPr/>
            </a:pPr>
            <a:r>
              <a:rPr lang="en-US" sz="1400" i="1">
                <a:solidFill>
                  <a:srgbClr val="505050">
                    <a:hueOff val="0"/>
                    <a:satOff val="0"/>
                    <a:lumOff val="0"/>
                    <a:alphaOff val="0"/>
                  </a:srgbClr>
                </a:solidFill>
                <a:cs typeface="Segoe UI Semibold"/>
              </a:rPr>
              <a:t>Monthly meetings</a:t>
            </a:r>
          </a:p>
        </p:txBody>
      </p:sp>
      <p:sp>
        <p:nvSpPr>
          <p:cNvPr id="21" name="Rectangle 20">
            <a:extLst>
              <a:ext uri="{FF2B5EF4-FFF2-40B4-BE49-F238E27FC236}">
                <a16:creationId xmlns:a16="http://schemas.microsoft.com/office/drawing/2014/main" id="{F596FB85-D0A9-1C44-9D7E-277358D6706B}"/>
              </a:ext>
            </a:extLst>
          </p:cNvPr>
          <p:cNvSpPr/>
          <p:nvPr/>
        </p:nvSpPr>
        <p:spPr>
          <a:xfrm>
            <a:off x="360116" y="2666368"/>
            <a:ext cx="4288970"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i="0" u="none" strike="noStrike" kern="1200" cap="none" spc="0" normalizeH="0" baseline="0" noProof="0">
                <a:ln>
                  <a:noFill/>
                </a:ln>
                <a:solidFill>
                  <a:srgbClr val="FFFFFF"/>
                </a:solidFill>
                <a:effectLst/>
                <a:uLnTx/>
                <a:uFillTx/>
                <a:latin typeface="+mj-lt"/>
                <a:cs typeface="Segoe UI Semilight" panose="020B0402040204020203" pitchFamily="34" charset="0"/>
              </a:rPr>
              <a:t>How often?</a:t>
            </a:r>
          </a:p>
        </p:txBody>
      </p:sp>
      <p:sp>
        <p:nvSpPr>
          <p:cNvPr id="22" name="Rectangle 21">
            <a:extLst>
              <a:ext uri="{FF2B5EF4-FFF2-40B4-BE49-F238E27FC236}">
                <a16:creationId xmlns:a16="http://schemas.microsoft.com/office/drawing/2014/main" id="{CBC70CC5-ADD6-8646-86AD-C94F130CD950}"/>
              </a:ext>
            </a:extLst>
          </p:cNvPr>
          <p:cNvSpPr/>
          <p:nvPr/>
        </p:nvSpPr>
        <p:spPr>
          <a:xfrm>
            <a:off x="300368" y="3755954"/>
            <a:ext cx="4455042" cy="1072232"/>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F1F490B-A17F-7C4E-8E7B-4C28BCB1A364}"/>
              </a:ext>
            </a:extLst>
          </p:cNvPr>
          <p:cNvSpPr/>
          <p:nvPr/>
        </p:nvSpPr>
        <p:spPr>
          <a:xfrm>
            <a:off x="333550" y="3894334"/>
            <a:ext cx="4315536"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i="0" u="none" strike="noStrike" kern="1200" cap="none" spc="0" normalizeH="0" baseline="0" noProof="0">
                <a:ln>
                  <a:noFill/>
                </a:ln>
                <a:solidFill>
                  <a:srgbClr val="FFFFFF"/>
                </a:solidFill>
                <a:effectLst/>
                <a:uLnTx/>
                <a:uFillTx/>
                <a:latin typeface="+mj-lt"/>
                <a:cs typeface="Segoe UI Semilight" panose="020B0402040204020203" pitchFamily="34" charset="0"/>
              </a:rPr>
              <a:t>In what format? </a:t>
            </a:r>
          </a:p>
        </p:txBody>
      </p:sp>
      <p:sp>
        <p:nvSpPr>
          <p:cNvPr id="24" name="Freeform: Shape 3">
            <a:extLst>
              <a:ext uri="{FF2B5EF4-FFF2-40B4-BE49-F238E27FC236}">
                <a16:creationId xmlns:a16="http://schemas.microsoft.com/office/drawing/2014/main" id="{D3BD51E0-F56A-C842-8DAC-EAFB505626B2}"/>
              </a:ext>
            </a:extLst>
          </p:cNvPr>
          <p:cNvSpPr/>
          <p:nvPr/>
        </p:nvSpPr>
        <p:spPr>
          <a:xfrm>
            <a:off x="4755410" y="3753062"/>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lvl="1" indent="-57150" defTabSz="266700">
              <a:lnSpc>
                <a:spcPct val="90000"/>
              </a:lnSpc>
              <a:spcBef>
                <a:spcPct val="0"/>
              </a:spcBef>
              <a:spcAft>
                <a:spcPct val="15000"/>
              </a:spcAft>
              <a:buFontTx/>
              <a:buChar char="•"/>
              <a:defRPr/>
            </a:pPr>
            <a:r>
              <a:rPr lang="en-US" sz="1400" i="1">
                <a:solidFill>
                  <a:srgbClr val="505050">
                    <a:hueOff val="0"/>
                    <a:satOff val="0"/>
                    <a:lumOff val="0"/>
                    <a:alphaOff val="0"/>
                  </a:srgbClr>
                </a:solidFill>
                <a:cs typeface="Segoe UI Semibold"/>
              </a:rPr>
              <a:t>Share success scorecard during live meeting and post to Teams channel after monthly meeting for access by all key stakeholders</a:t>
            </a:r>
          </a:p>
        </p:txBody>
      </p:sp>
      <p:sp>
        <p:nvSpPr>
          <p:cNvPr id="25" name="Rectangle 24">
            <a:extLst>
              <a:ext uri="{FF2B5EF4-FFF2-40B4-BE49-F238E27FC236}">
                <a16:creationId xmlns:a16="http://schemas.microsoft.com/office/drawing/2014/main" id="{87B5C69D-7FD0-4B4C-9BA8-B073BF025D65}"/>
              </a:ext>
            </a:extLst>
          </p:cNvPr>
          <p:cNvSpPr/>
          <p:nvPr/>
        </p:nvSpPr>
        <p:spPr>
          <a:xfrm>
            <a:off x="300368" y="4966566"/>
            <a:ext cx="4455042" cy="1039695"/>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6" name="Freeform: Shape 3">
            <a:extLst>
              <a:ext uri="{FF2B5EF4-FFF2-40B4-BE49-F238E27FC236}">
                <a16:creationId xmlns:a16="http://schemas.microsoft.com/office/drawing/2014/main" id="{7C8D8408-37EF-7043-A5D5-1A54DCA9EBCB}"/>
              </a:ext>
            </a:extLst>
          </p:cNvPr>
          <p:cNvSpPr/>
          <p:nvPr/>
        </p:nvSpPr>
        <p:spPr>
          <a:xfrm>
            <a:off x="4755410" y="4963674"/>
            <a:ext cx="6940802" cy="1039695"/>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lvl="1" indent="-57150" defTabSz="266700">
              <a:lnSpc>
                <a:spcPct val="90000"/>
              </a:lnSpc>
              <a:spcBef>
                <a:spcPct val="0"/>
              </a:spcBef>
              <a:spcAft>
                <a:spcPct val="15000"/>
              </a:spcAft>
              <a:buFontTx/>
              <a:buChar char="•"/>
              <a:defRPr/>
            </a:pPr>
            <a:r>
              <a:rPr lang="en-US" sz="1400" i="1">
                <a:solidFill>
                  <a:srgbClr val="505050">
                    <a:hueOff val="0"/>
                    <a:satOff val="0"/>
                    <a:lumOff val="0"/>
                    <a:alphaOff val="0"/>
                  </a:srgbClr>
                </a:solidFill>
                <a:cs typeface="Segoe UI Semibold"/>
              </a:rPr>
              <a:t>PowerPoint</a:t>
            </a:r>
          </a:p>
        </p:txBody>
      </p:sp>
      <p:sp>
        <p:nvSpPr>
          <p:cNvPr id="27" name="Rectangle 26">
            <a:extLst>
              <a:ext uri="{FF2B5EF4-FFF2-40B4-BE49-F238E27FC236}">
                <a16:creationId xmlns:a16="http://schemas.microsoft.com/office/drawing/2014/main" id="{88764FBC-4C97-4142-841B-C3664A8939EE}"/>
              </a:ext>
            </a:extLst>
          </p:cNvPr>
          <p:cNvSpPr/>
          <p:nvPr/>
        </p:nvSpPr>
        <p:spPr>
          <a:xfrm>
            <a:off x="333550" y="5128816"/>
            <a:ext cx="4315536"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i="0" u="none" strike="noStrike" kern="1200" cap="none" spc="0" normalizeH="0" baseline="0" noProof="0">
                <a:ln>
                  <a:noFill/>
                </a:ln>
                <a:solidFill>
                  <a:srgbClr val="FFFFFF"/>
                </a:solidFill>
                <a:effectLst/>
                <a:uLnTx/>
                <a:uFillTx/>
                <a:latin typeface="+mj-lt"/>
                <a:cs typeface="Segoe UI Semilight" panose="020B0402040204020203" pitchFamily="34" charset="0"/>
              </a:rPr>
              <a:t>Using which vehicles?</a:t>
            </a:r>
            <a:endParaRPr kumimoji="0" lang="en-US" sz="1200" i="0" u="none" strike="noStrike" kern="1200" cap="none" spc="0" normalizeH="0" baseline="0" noProof="0">
              <a:ln>
                <a:noFill/>
              </a:ln>
              <a:solidFill>
                <a:srgbClr val="FFFFFF"/>
              </a:solidFill>
              <a:effectLst/>
              <a:uLnTx/>
              <a:uFillTx/>
              <a:latin typeface="+mj-lt"/>
              <a:cs typeface="Segoe UI Semilight" panose="020B0402040204020203" pitchFamily="34" charset="0"/>
            </a:endParaRPr>
          </a:p>
        </p:txBody>
      </p:sp>
      <p:sp>
        <p:nvSpPr>
          <p:cNvPr id="29" name="Rectangle 28">
            <a:extLst>
              <a:ext uri="{FF2B5EF4-FFF2-40B4-BE49-F238E27FC236}">
                <a16:creationId xmlns:a16="http://schemas.microsoft.com/office/drawing/2014/main" id="{5E1D5D4B-9E9E-4C16-8402-A6A0C79CA593}"/>
              </a:ext>
            </a:extLst>
          </p:cNvPr>
          <p:cNvSpPr/>
          <p:nvPr/>
        </p:nvSpPr>
        <p:spPr>
          <a:xfrm>
            <a:off x="360116" y="1716938"/>
            <a:ext cx="4288970"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i="0" u="none" strike="noStrike" kern="1200" cap="none" spc="0" normalizeH="0" baseline="0" noProof="0">
                <a:ln>
                  <a:noFill/>
                </a:ln>
                <a:solidFill>
                  <a:srgbClr val="FFFFFF"/>
                </a:solidFill>
                <a:effectLst/>
                <a:uLnTx/>
                <a:uFillTx/>
                <a:latin typeface="+mj-lt"/>
                <a:cs typeface="Segoe UI Semilight" panose="020B0402040204020203" pitchFamily="34" charset="0"/>
              </a:rPr>
              <a:t>Who will you report success to?</a:t>
            </a:r>
          </a:p>
        </p:txBody>
      </p:sp>
    </p:spTree>
    <p:extLst>
      <p:ext uri="{BB962C8B-B14F-4D97-AF65-F5344CB8AC3E}">
        <p14:creationId xmlns:p14="http://schemas.microsoft.com/office/powerpoint/2010/main" val="23866708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9222-F063-48CC-88D8-F5ABA865CD8B}"/>
              </a:ext>
            </a:extLst>
          </p:cNvPr>
          <p:cNvSpPr txBox="1">
            <a:spLocks/>
          </p:cNvSpPr>
          <p:nvPr/>
        </p:nvSpPr>
        <p:spPr>
          <a:xfrm>
            <a:off x="361910" y="2700296"/>
            <a:ext cx="5217059" cy="364970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defTabSz="913759" fontAlgn="base">
              <a:lnSpc>
                <a:spcPts val="1800"/>
              </a:lnSpc>
              <a:spcBef>
                <a:spcPct val="0"/>
              </a:spcBef>
              <a:spcAft>
                <a:spcPts val="1200"/>
              </a:spcAft>
              <a:buSzPct val="90000"/>
              <a:defRPr/>
            </a:pPr>
            <a:r>
              <a:rPr lang="en-NZ" sz="1600">
                <a:solidFill>
                  <a:srgbClr val="2F2F2F"/>
                </a:solidFill>
                <a:latin typeface="Segoe UI Semilight" panose="020B0402040204020203" pitchFamily="34" charset="0"/>
                <a:cs typeface="Segoe UI Semilight" panose="020B0402040204020203" pitchFamily="34" charset="0"/>
              </a:rPr>
              <a:t>Key factors that will tell you how ready your team members are for the transition to Microsoft 365</a:t>
            </a:r>
          </a:p>
          <a:p>
            <a:pPr marL="742960" lvl="2" indent="-285753" defTabSz="913759" fontAlgn="base">
              <a:lnSpc>
                <a:spcPts val="1800"/>
              </a:lnSpc>
              <a:spcBef>
                <a:spcPct val="0"/>
              </a:spcBef>
              <a:spcAft>
                <a:spcPts val="1200"/>
              </a:spcAft>
              <a:buSzPct val="90000"/>
              <a:buFont typeface="Courier New" panose="02070309020205020404" pitchFamily="49" charset="0"/>
              <a:buChar char="o"/>
              <a:defRPr/>
            </a:pPr>
            <a:r>
              <a:rPr lang="en-NZ" sz="1600">
                <a:solidFill>
                  <a:srgbClr val="2F2F2F"/>
                </a:solidFill>
                <a:latin typeface="Segoe UI Semilight" panose="020B0402040204020203" pitchFamily="34" charset="0"/>
                <a:cs typeface="Segoe UI Semilight" panose="020B0402040204020203" pitchFamily="34" charset="0"/>
              </a:rPr>
              <a:t>Clear vision for the organization to adopt</a:t>
            </a:r>
          </a:p>
          <a:p>
            <a:pPr marL="742960" lvl="2" indent="-285753" defTabSz="913759" fontAlgn="base">
              <a:lnSpc>
                <a:spcPts val="1800"/>
              </a:lnSpc>
              <a:spcBef>
                <a:spcPct val="0"/>
              </a:spcBef>
              <a:spcAft>
                <a:spcPts val="1200"/>
              </a:spcAft>
              <a:buSzPct val="90000"/>
              <a:buFont typeface="Courier New" panose="02070309020205020404" pitchFamily="49" charset="0"/>
              <a:buChar char="o"/>
              <a:defRPr/>
            </a:pPr>
            <a:r>
              <a:rPr lang="en-NZ" sz="1600">
                <a:solidFill>
                  <a:srgbClr val="2F2F2F"/>
                </a:solidFill>
                <a:latin typeface="Segoe UI Semilight" panose="020B0402040204020203" pitchFamily="34" charset="0"/>
                <a:cs typeface="Segoe UI Semilight" panose="020B0402040204020203" pitchFamily="34" charset="0"/>
              </a:rPr>
              <a:t>Clear vision for the individual to adopt</a:t>
            </a:r>
          </a:p>
          <a:p>
            <a:pPr marL="742960" lvl="2" indent="-285753" defTabSz="913759" fontAlgn="base">
              <a:lnSpc>
                <a:spcPts val="1800"/>
              </a:lnSpc>
              <a:spcBef>
                <a:spcPct val="0"/>
              </a:spcBef>
              <a:spcAft>
                <a:spcPts val="1200"/>
              </a:spcAft>
              <a:buSzPct val="90000"/>
              <a:buFont typeface="Courier New" panose="02070309020205020404" pitchFamily="49" charset="0"/>
              <a:buChar char="o"/>
              <a:defRPr/>
            </a:pPr>
            <a:r>
              <a:rPr lang="en-NZ" sz="1600">
                <a:solidFill>
                  <a:srgbClr val="2F2F2F"/>
                </a:solidFill>
                <a:latin typeface="Segoe UI Semilight" panose="020B0402040204020203" pitchFamily="34" charset="0"/>
                <a:cs typeface="Segoe UI Semilight" panose="020B0402040204020203" pitchFamily="34" charset="0"/>
              </a:rPr>
              <a:t>Level of overall change</a:t>
            </a:r>
          </a:p>
          <a:p>
            <a:pPr marL="742960" lvl="2" indent="-285753" defTabSz="913759" fontAlgn="base">
              <a:lnSpc>
                <a:spcPts val="1800"/>
              </a:lnSpc>
              <a:spcBef>
                <a:spcPct val="0"/>
              </a:spcBef>
              <a:spcAft>
                <a:spcPts val="1200"/>
              </a:spcAft>
              <a:buSzPct val="90000"/>
              <a:buFont typeface="Courier New" panose="02070309020205020404" pitchFamily="49" charset="0"/>
              <a:buChar char="o"/>
              <a:defRPr/>
            </a:pPr>
            <a:r>
              <a:rPr lang="en-NZ" sz="1600">
                <a:solidFill>
                  <a:srgbClr val="2F2F2F"/>
                </a:solidFill>
                <a:latin typeface="Segoe UI Semilight" panose="020B0402040204020203" pitchFamily="34" charset="0"/>
                <a:cs typeface="Segoe UI Semilight" panose="020B0402040204020203" pitchFamily="34" charset="0"/>
              </a:rPr>
              <a:t>Executive alignment</a:t>
            </a:r>
            <a:br>
              <a:rPr lang="en-NZ" sz="1600">
                <a:solidFill>
                  <a:srgbClr val="2F2F2F"/>
                </a:solidFill>
                <a:latin typeface="Segoe UI Semilight" panose="020B0402040204020203" pitchFamily="34" charset="0"/>
                <a:cs typeface="Segoe UI Semilight" panose="020B0402040204020203" pitchFamily="34" charset="0"/>
              </a:rPr>
            </a:br>
            <a:endParaRPr lang="en-NZ" sz="1600">
              <a:solidFill>
                <a:srgbClr val="2F2F2F"/>
              </a:solidFill>
              <a:latin typeface="Segoe UI Semilight" panose="020B0402040204020203" pitchFamily="34" charset="0"/>
              <a:cs typeface="Segoe UI Semilight" panose="020B0402040204020203" pitchFamily="34" charset="0"/>
            </a:endParaRPr>
          </a:p>
          <a:p>
            <a:pPr marL="0" lvl="1" defTabSz="913759" fontAlgn="base">
              <a:lnSpc>
                <a:spcPts val="1800"/>
              </a:lnSpc>
              <a:spcBef>
                <a:spcPct val="0"/>
              </a:spcBef>
              <a:spcAft>
                <a:spcPts val="1200"/>
              </a:spcAft>
              <a:buClr>
                <a:srgbClr val="DC3C00"/>
              </a:buClr>
              <a:buSzPct val="90000"/>
              <a:defRPr/>
            </a:pPr>
            <a:r>
              <a:rPr lang="en-NZ" sz="1600">
                <a:solidFill>
                  <a:srgbClr val="2F2F2F"/>
                </a:solidFill>
                <a:latin typeface="Segoe UI Semilight" panose="020B0402040204020203" pitchFamily="34" charset="0"/>
                <a:cs typeface="Segoe UI Semilight" panose="020B0402040204020203" pitchFamily="34" charset="0"/>
              </a:rPr>
              <a:t>Use the following technical readiness checklist and organizational readiness tools to assess the willingness </a:t>
            </a:r>
            <a:r>
              <a:rPr lang="en-NZ" sz="1600">
                <a:solidFill>
                  <a:srgbClr val="2F2F2F">
                    <a:lumMod val="90000"/>
                    <a:lumOff val="10000"/>
                  </a:srgbClr>
                </a:solidFill>
                <a:latin typeface="Segoe UI Semilight" panose="020B0402040204020203" pitchFamily="34" charset="0"/>
                <a:cs typeface="Segoe UI Semilight" panose="020B0402040204020203" pitchFamily="34" charset="0"/>
              </a:rPr>
              <a:t>and preparedness of your users and your organization to move to Microsoft 365.</a:t>
            </a:r>
            <a:endParaRPr lang="en-NZ" sz="1600">
              <a:solidFill>
                <a:srgbClr val="2F2F2F"/>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9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highlight>
                <a:srgbClr val="FFFF00"/>
              </a:highlight>
              <a:uLnTx/>
              <a:uFillTx/>
              <a:latin typeface="Segoe UI Semilight"/>
              <a:ea typeface="+mj-ea"/>
              <a:cs typeface="Segoe UI Semilight"/>
            </a:endParaRPr>
          </a:p>
        </p:txBody>
      </p:sp>
      <p:sp>
        <p:nvSpPr>
          <p:cNvPr id="3" name="Title 2">
            <a:extLst>
              <a:ext uri="{FF2B5EF4-FFF2-40B4-BE49-F238E27FC236}">
                <a16:creationId xmlns:a16="http://schemas.microsoft.com/office/drawing/2014/main" id="{CEBB5527-718F-48BC-AEB2-E52120FE082E}"/>
              </a:ext>
            </a:extLst>
          </p:cNvPr>
          <p:cNvSpPr txBox="1">
            <a:spLocks/>
          </p:cNvSpPr>
          <p:nvPr/>
        </p:nvSpPr>
        <p:spPr>
          <a:xfrm>
            <a:off x="361909" y="1368425"/>
            <a:ext cx="5114551" cy="936625"/>
          </a:xfrm>
          <a:prstGeom prst="rect">
            <a:avLst/>
          </a:prstGeom>
        </p:spPr>
        <p:txBody>
          <a:bodyPr anchor="t"/>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solidFill>
                  <a:srgbClr val="000000"/>
                </a:solidFill>
                <a:effectLst/>
                <a:uLnTx/>
                <a:uFillTx/>
                <a:latin typeface="Segoe UI Semibold"/>
                <a:ea typeface="+mn-ea"/>
                <a:cs typeface="Segoe UI Semibold"/>
              </a:rPr>
              <a:t>Assess technical and organizational readiness</a:t>
            </a:r>
            <a:endParaRPr kumimoji="0" lang="en-US" sz="3600" b="0" i="0" u="none" strike="noStrike" kern="1200" cap="none" spc="0" normalizeH="0" baseline="0" noProof="0">
              <a:ln w="3175">
                <a:noFill/>
              </a:ln>
              <a:gradFill>
                <a:gsLst>
                  <a:gs pos="1250">
                    <a:srgbClr val="2F2F2F"/>
                  </a:gs>
                  <a:gs pos="100000">
                    <a:srgbClr val="2F2F2F"/>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1677737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5">
            <a:extLst>
              <a:ext uri="{FF2B5EF4-FFF2-40B4-BE49-F238E27FC236}">
                <a16:creationId xmlns:a16="http://schemas.microsoft.com/office/drawing/2014/main" id="{8ACF8D17-2BDD-B247-A516-D55E53C7B57D}"/>
              </a:ext>
            </a:extLst>
          </p:cNvPr>
          <p:cNvSpPr/>
          <p:nvPr/>
        </p:nvSpPr>
        <p:spPr>
          <a:xfrm>
            <a:off x="783771" y="1173693"/>
            <a:ext cx="10389996" cy="695300"/>
          </a:xfrm>
          <a:custGeom>
            <a:avLst/>
            <a:gdLst>
              <a:gd name="connsiteX0" fmla="*/ 0 w 8157466"/>
              <a:gd name="connsiteY0" fmla="*/ 29521 h 177120"/>
              <a:gd name="connsiteX1" fmla="*/ 29521 w 8157466"/>
              <a:gd name="connsiteY1" fmla="*/ 0 h 177120"/>
              <a:gd name="connsiteX2" fmla="*/ 8127945 w 8157466"/>
              <a:gd name="connsiteY2" fmla="*/ 0 h 177120"/>
              <a:gd name="connsiteX3" fmla="*/ 8157466 w 8157466"/>
              <a:gd name="connsiteY3" fmla="*/ 29521 h 177120"/>
              <a:gd name="connsiteX4" fmla="*/ 8157466 w 8157466"/>
              <a:gd name="connsiteY4" fmla="*/ 147599 h 177120"/>
              <a:gd name="connsiteX5" fmla="*/ 8127945 w 8157466"/>
              <a:gd name="connsiteY5" fmla="*/ 177120 h 177120"/>
              <a:gd name="connsiteX6" fmla="*/ 29521 w 8157466"/>
              <a:gd name="connsiteY6" fmla="*/ 177120 h 177120"/>
              <a:gd name="connsiteX7" fmla="*/ 0 w 8157466"/>
              <a:gd name="connsiteY7" fmla="*/ 147599 h 177120"/>
              <a:gd name="connsiteX8" fmla="*/ 0 w 8157466"/>
              <a:gd name="connsiteY8" fmla="*/ 29521 h 17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7466" h="177120">
                <a:moveTo>
                  <a:pt x="0" y="29521"/>
                </a:moveTo>
                <a:cubicBezTo>
                  <a:pt x="0" y="13217"/>
                  <a:pt x="13217" y="0"/>
                  <a:pt x="29521" y="0"/>
                </a:cubicBezTo>
                <a:lnTo>
                  <a:pt x="8127945" y="0"/>
                </a:lnTo>
                <a:cubicBezTo>
                  <a:pt x="8144249" y="0"/>
                  <a:pt x="8157466" y="13217"/>
                  <a:pt x="8157466" y="29521"/>
                </a:cubicBezTo>
                <a:lnTo>
                  <a:pt x="8157466" y="147599"/>
                </a:lnTo>
                <a:cubicBezTo>
                  <a:pt x="8157466" y="163903"/>
                  <a:pt x="8144249" y="177120"/>
                  <a:pt x="8127945" y="177120"/>
                </a:cubicBezTo>
                <a:lnTo>
                  <a:pt x="29521" y="177120"/>
                </a:lnTo>
                <a:cubicBezTo>
                  <a:pt x="13217" y="177120"/>
                  <a:pt x="0" y="163903"/>
                  <a:pt x="0" y="147599"/>
                </a:cubicBezTo>
                <a:lnTo>
                  <a:pt x="0" y="2952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E6E6E6">
                    <a:lumMod val="10000"/>
                  </a:srgbClr>
                </a:solidFill>
                <a:effectLst/>
                <a:uLnTx/>
                <a:uFillTx/>
                <a:latin typeface="Segoe UI Semilight" panose="020B0402040204020203" pitchFamily="34" charset="0"/>
                <a:ea typeface="+mn-ea"/>
                <a:cs typeface="Segoe UI Semilight" panose="020B0402040204020203" pitchFamily="34" charset="0"/>
              </a:rPr>
              <a:t>Technical Readiness is key to ensuring your organization is ready for launch. Use the checklist to identify items that need to be completed before go-live. Need help?  Review the </a:t>
            </a:r>
            <a:r>
              <a:rPr kumimoji="0" lang="en-US" sz="1600" b="0" i="0" u="none" strike="noStrike" kern="1200" cap="none" spc="0" normalizeH="0" baseline="0" noProof="0">
                <a:ln>
                  <a:noFill/>
                </a:ln>
                <a:solidFill>
                  <a:srgbClr val="E6E6E6">
                    <a:lumMod val="10000"/>
                  </a:srgbClr>
                </a:solidFill>
                <a:effectLst/>
                <a:uLnTx/>
                <a:uFillTx/>
                <a:latin typeface="Segoe UI Semilight" panose="020B0402040204020203" pitchFamily="34" charset="0"/>
                <a:ea typeface="+mn-ea"/>
                <a:cs typeface="Segoe UI Semilight" panose="020B0402040204020203" pitchFamily="34" charset="0"/>
                <a:hlinkClick r:id="rId3"/>
              </a:rPr>
              <a:t>Technical Readiness and Governance Guide</a:t>
            </a:r>
            <a:r>
              <a:rPr kumimoji="0" lang="en-US" sz="1600" b="0" i="0" u="none" strike="noStrike" kern="1200" cap="none" spc="0" normalizeH="0" baseline="0" noProof="0">
                <a:ln>
                  <a:noFill/>
                </a:ln>
                <a:solidFill>
                  <a:srgbClr val="E6E6E6">
                    <a:lumMod val="10000"/>
                  </a:srgbClr>
                </a:solidFill>
                <a:effectLst/>
                <a:uLnTx/>
                <a:uFillTx/>
                <a:latin typeface="Segoe UI Semilight" panose="020B0402040204020203" pitchFamily="34" charset="0"/>
                <a:ea typeface="+mn-ea"/>
                <a:cs typeface="Segoe UI Semilight" panose="020B0402040204020203" pitchFamily="34" charset="0"/>
              </a:rPr>
              <a:t>.</a:t>
            </a:r>
          </a:p>
        </p:txBody>
      </p:sp>
      <p:sp>
        <p:nvSpPr>
          <p:cNvPr id="9" name="Title 1">
            <a:extLst>
              <a:ext uri="{FF2B5EF4-FFF2-40B4-BE49-F238E27FC236}">
                <a16:creationId xmlns:a16="http://schemas.microsoft.com/office/drawing/2014/main" id="{F25F51E1-B8BD-8249-9AE3-6130BF7834D9}"/>
              </a:ext>
            </a:extLst>
          </p:cNvPr>
          <p:cNvSpPr txBox="1">
            <a:spLocks/>
          </p:cNvSpPr>
          <p:nvPr/>
        </p:nvSpPr>
        <p:spPr>
          <a:xfrm>
            <a:off x="414668" y="566153"/>
            <a:ext cx="11430001" cy="607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rPr>
              <a:t>Complete the technical readiness checklist</a:t>
            </a:r>
          </a:p>
        </p:txBody>
      </p:sp>
      <p:graphicFrame>
        <p:nvGraphicFramePr>
          <p:cNvPr id="10" name="Table 3">
            <a:extLst>
              <a:ext uri="{FF2B5EF4-FFF2-40B4-BE49-F238E27FC236}">
                <a16:creationId xmlns:a16="http://schemas.microsoft.com/office/drawing/2014/main" id="{6CB515C2-F342-D347-8EDF-AA21F4CA47BA}"/>
              </a:ext>
            </a:extLst>
          </p:cNvPr>
          <p:cNvGraphicFramePr>
            <a:graphicFrameLocks noGrp="1"/>
          </p:cNvGraphicFramePr>
          <p:nvPr>
            <p:extLst>
              <p:ext uri="{D42A27DB-BD31-4B8C-83A1-F6EECF244321}">
                <p14:modId xmlns:p14="http://schemas.microsoft.com/office/powerpoint/2010/main" val="755638345"/>
              </p:ext>
            </p:extLst>
          </p:nvPr>
        </p:nvGraphicFramePr>
        <p:xfrm>
          <a:off x="219076" y="1781233"/>
          <a:ext cx="11877676" cy="4928026"/>
        </p:xfrm>
        <a:graphic>
          <a:graphicData uri="http://schemas.openxmlformats.org/drawingml/2006/table">
            <a:tbl>
              <a:tblPr>
                <a:tableStyleId>{9D7B26C5-4107-4FEC-AEDC-1716B250A1EF}</a:tableStyleId>
              </a:tblPr>
              <a:tblGrid>
                <a:gridCol w="4786875">
                  <a:extLst>
                    <a:ext uri="{9D8B030D-6E8A-4147-A177-3AD203B41FA5}">
                      <a16:colId xmlns:a16="http://schemas.microsoft.com/office/drawing/2014/main" val="690375846"/>
                    </a:ext>
                  </a:extLst>
                </a:gridCol>
                <a:gridCol w="1255701">
                  <a:extLst>
                    <a:ext uri="{9D8B030D-6E8A-4147-A177-3AD203B41FA5}">
                      <a16:colId xmlns:a16="http://schemas.microsoft.com/office/drawing/2014/main" val="1108070410"/>
                    </a:ext>
                  </a:extLst>
                </a:gridCol>
                <a:gridCol w="5835100">
                  <a:extLst>
                    <a:ext uri="{9D8B030D-6E8A-4147-A177-3AD203B41FA5}">
                      <a16:colId xmlns:a16="http://schemas.microsoft.com/office/drawing/2014/main" val="3535980231"/>
                    </a:ext>
                  </a:extLst>
                </a:gridCol>
              </a:tblGrid>
              <a:tr h="344800">
                <a:tc>
                  <a:txBody>
                    <a:bodyPr/>
                    <a:lstStyle/>
                    <a:p>
                      <a:pPr algn="ctr">
                        <a:lnSpc>
                          <a:spcPct val="100000"/>
                        </a:lnSpc>
                      </a:pPr>
                      <a:r>
                        <a:rPr lang="en-US" sz="1100" b="1" i="0" kern="1200">
                          <a:ln w="3175">
                            <a:noFill/>
                          </a:ln>
                          <a:solidFill>
                            <a:schemeClr val="bg2"/>
                          </a:solidFill>
                          <a:latin typeface="Segoe UI Semibold"/>
                          <a:ea typeface="+mn-ea"/>
                          <a:cs typeface="Segoe UI Semibold"/>
                        </a:rPr>
                        <a:t>Readiness Item</a:t>
                      </a:r>
                    </a:p>
                  </a:txBody>
                  <a:tcPr marL="90000" marR="90000" marT="90000"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274B47"/>
                    </a:solidFill>
                  </a:tcPr>
                </a:tc>
                <a:tc>
                  <a:txBody>
                    <a:bodyPr/>
                    <a:lstStyle/>
                    <a:p>
                      <a:pPr marL="0" algn="ctr" defTabSz="914400" rtl="0" eaLnBrk="1" latinLnBrk="0" hangingPunct="1">
                        <a:lnSpc>
                          <a:spcPct val="100000"/>
                        </a:lnSpc>
                      </a:pPr>
                      <a:r>
                        <a:rPr lang="en-US" sz="1100" b="1" i="0" kern="1200">
                          <a:ln w="3175">
                            <a:noFill/>
                          </a:ln>
                          <a:solidFill>
                            <a:schemeClr val="bg2"/>
                          </a:solidFill>
                          <a:latin typeface="Segoe UI Semibold"/>
                          <a:ea typeface="+mn-ea"/>
                          <a:cs typeface="Segoe UI Semibold"/>
                        </a:rPr>
                        <a:t>Complete? Y/N</a:t>
                      </a:r>
                    </a:p>
                  </a:txBody>
                  <a:tcPr marL="90000" marR="90000" marT="90000"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274B47"/>
                    </a:solidFill>
                  </a:tcPr>
                </a:tc>
                <a:tc>
                  <a:txBody>
                    <a:bodyPr/>
                    <a:lstStyle/>
                    <a:p>
                      <a:pPr marL="0" algn="ctr" defTabSz="914400" rtl="0" eaLnBrk="1" latinLnBrk="0" hangingPunct="1">
                        <a:lnSpc>
                          <a:spcPct val="100000"/>
                        </a:lnSpc>
                      </a:pPr>
                      <a:r>
                        <a:rPr lang="en-US" sz="1100" b="1" i="0" kern="1200">
                          <a:ln w="3175">
                            <a:noFill/>
                          </a:ln>
                          <a:solidFill>
                            <a:schemeClr val="bg2"/>
                          </a:solidFill>
                          <a:latin typeface="Segoe UI Semibold"/>
                          <a:ea typeface="+mn-ea"/>
                          <a:cs typeface="Segoe UI Semibold"/>
                        </a:rPr>
                        <a:t>Plan to Complete</a:t>
                      </a:r>
                    </a:p>
                  </a:txBody>
                  <a:tcPr marL="90000" marR="90000" marT="90000"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274B47"/>
                    </a:solidFill>
                  </a:tcPr>
                </a:tc>
                <a:extLst>
                  <a:ext uri="{0D108BD9-81ED-4DB2-BD59-A6C34878D82A}">
                    <a16:rowId xmlns:a16="http://schemas.microsoft.com/office/drawing/2014/main" val="2642787202"/>
                  </a:ext>
                </a:extLst>
              </a:tr>
              <a:tr h="380234">
                <a:tc>
                  <a:txBody>
                    <a:bodyPr/>
                    <a:lstStyle/>
                    <a:p>
                      <a:r>
                        <a:rPr lang="en-US" sz="1000" b="0" i="0" kern="1200">
                          <a:solidFill>
                            <a:srgbClr val="161716"/>
                          </a:solidFill>
                          <a:latin typeface="Segoe UI Semilight"/>
                          <a:ea typeface="+mn-ea"/>
                          <a:cs typeface="Segoe UI Semilight"/>
                        </a:rPr>
                        <a:t>Complete legal &amp; security review</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0" algn="l" defTabSz="932559" rtl="0" eaLnBrk="1" latinLnBrk="0" hangingPunct="1">
                        <a:lnSpc>
                          <a:spcPts val="1600"/>
                        </a:lnSpc>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0" algn="l" defTabSz="932559" rtl="0" eaLnBrk="1" latinLnBrk="0" hangingPunct="1">
                        <a:lnSpc>
                          <a:spcPts val="1600"/>
                        </a:lnSpc>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9525" cap="flat" cmpd="sng" algn="ctr">
                      <a:solidFill>
                        <a:schemeClr val="bg1">
                          <a:lumMod val="85000"/>
                        </a:schemeClr>
                      </a:solidFill>
                      <a:prstDash val="solid"/>
                      <a:round/>
                      <a:headEnd type="none" w="med" len="med"/>
                      <a:tailEnd type="none" w="med" len="med"/>
                    </a:lnB>
                    <a:solidFill>
                      <a:srgbClr val="E3F1EF"/>
                    </a:solidFill>
                  </a:tcPr>
                </a:tc>
                <a:extLst>
                  <a:ext uri="{0D108BD9-81ED-4DB2-BD59-A6C34878D82A}">
                    <a16:rowId xmlns:a16="http://schemas.microsoft.com/office/drawing/2014/main" val="2797800472"/>
                  </a:ext>
                </a:extLst>
              </a:tr>
              <a:tr h="398170">
                <a:tc>
                  <a:txBody>
                    <a:bodyPr/>
                    <a:lstStyle/>
                    <a:p>
                      <a:r>
                        <a:rPr lang="en-US" sz="1000" b="0" i="0" kern="1200">
                          <a:solidFill>
                            <a:srgbClr val="161716"/>
                          </a:solidFill>
                          <a:latin typeface="Segoe UI Semilight"/>
                          <a:ea typeface="+mn-ea"/>
                          <a:cs typeface="Segoe UI Semilight"/>
                        </a:rPr>
                        <a:t>Review service capabilities with legal &amp; security teams </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263338861"/>
                  </a:ext>
                </a:extLst>
              </a:tr>
              <a:tr h="380234">
                <a:tc>
                  <a:txBody>
                    <a:bodyPr/>
                    <a:lstStyle/>
                    <a:p>
                      <a:r>
                        <a:rPr lang="en-US" sz="1000" b="0" i="0" kern="1200">
                          <a:solidFill>
                            <a:srgbClr val="161716"/>
                          </a:solidFill>
                          <a:latin typeface="Segoe UI Semilight"/>
                          <a:ea typeface="+mn-ea"/>
                          <a:cs typeface="Segoe UI Semilight"/>
                        </a:rPr>
                        <a:t>Decide guest access and provisioning policies </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mn-ea"/>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mn-ea"/>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extLst>
                  <a:ext uri="{0D108BD9-81ED-4DB2-BD59-A6C34878D82A}">
                    <a16:rowId xmlns:a16="http://schemas.microsoft.com/office/drawing/2014/main" val="1167046152"/>
                  </a:ext>
                </a:extLst>
              </a:tr>
              <a:tr h="380234">
                <a:tc>
                  <a:txBody>
                    <a:bodyPr/>
                    <a:lstStyle/>
                    <a:p>
                      <a:pPr marL="0" marR="0" lvl="0" indent="0" algn="l" rtl="0">
                        <a:lnSpc>
                          <a:spcPct val="100000"/>
                        </a:lnSpc>
                        <a:spcBef>
                          <a:spcPts val="0"/>
                        </a:spcBef>
                        <a:spcAft>
                          <a:spcPts val="0"/>
                        </a:spcAft>
                        <a:buFontTx/>
                        <a:buNone/>
                      </a:pPr>
                      <a:r>
                        <a:rPr lang="en-US" sz="1000" b="0" i="0" kern="1200">
                          <a:solidFill>
                            <a:srgbClr val="161716"/>
                          </a:solidFill>
                          <a:latin typeface="Segoe UI Semilight"/>
                          <a:ea typeface="+mn-ea"/>
                          <a:cs typeface="Segoe UI Semilight"/>
                        </a:rPr>
                        <a:t>Whitelist Microsoft 365 URL's &amp; IP addresses</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mn-ea"/>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mn-ea"/>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525268913"/>
                  </a:ext>
                </a:extLst>
              </a:tr>
              <a:tr h="380234">
                <a:tc>
                  <a:txBody>
                    <a:bodyPr/>
                    <a:lstStyle/>
                    <a:p>
                      <a:pPr marL="0" marR="0" lvl="0" indent="0" algn="l" rtl="0">
                        <a:lnSpc>
                          <a:spcPct val="100000"/>
                        </a:lnSpc>
                        <a:spcBef>
                          <a:spcPts val="0"/>
                        </a:spcBef>
                        <a:spcAft>
                          <a:spcPts val="0"/>
                        </a:spcAft>
                        <a:buFontTx/>
                        <a:buNone/>
                      </a:pPr>
                      <a:r>
                        <a:rPr lang="en-US" sz="1000" b="0" i="0" kern="1200">
                          <a:solidFill>
                            <a:srgbClr val="161716"/>
                          </a:solidFill>
                          <a:latin typeface="Segoe UI Semilight"/>
                          <a:ea typeface="+mn-ea"/>
                          <a:cs typeface="Segoe UI Semilight"/>
                        </a:rPr>
                        <a:t>Implement enterprise policies and Microsoft 365 group governance policies </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extLst>
                  <a:ext uri="{0D108BD9-81ED-4DB2-BD59-A6C34878D82A}">
                    <a16:rowId xmlns:a16="http://schemas.microsoft.com/office/drawing/2014/main" val="3769847368"/>
                  </a:ext>
                </a:extLst>
              </a:tr>
              <a:tr h="380234">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000" b="0" i="0" kern="1200">
                          <a:solidFill>
                            <a:srgbClr val="161716"/>
                          </a:solidFill>
                          <a:latin typeface="Segoe UI Semilight"/>
                          <a:ea typeface="+mn-ea"/>
                          <a:cs typeface="Segoe UI Semilight"/>
                        </a:rPr>
                        <a:t>Assign report reader roles</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887491970"/>
                  </a:ext>
                </a:extLst>
              </a:tr>
              <a:tr h="380234">
                <a:tc>
                  <a:txBody>
                    <a:bodyPr/>
                    <a:lstStyle/>
                    <a:p>
                      <a:pPr marL="0" marR="0" lvl="0" indent="0" algn="l" rtl="0">
                        <a:lnSpc>
                          <a:spcPct val="100000"/>
                        </a:lnSpc>
                        <a:spcBef>
                          <a:spcPts val="0"/>
                        </a:spcBef>
                        <a:spcAft>
                          <a:spcPts val="0"/>
                        </a:spcAft>
                        <a:buFontTx/>
                        <a:buNone/>
                      </a:pPr>
                      <a:r>
                        <a:rPr lang="en-US" sz="1000" b="0" i="0" kern="1200">
                          <a:solidFill>
                            <a:srgbClr val="161716"/>
                          </a:solidFill>
                          <a:latin typeface="Segoe UI Semilight"/>
                          <a:ea typeface="+mn-ea"/>
                          <a:cs typeface="Segoe UI Semilight"/>
                        </a:rPr>
                        <a:t>Complete network assessment (for Voice &amp; Video services) </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extLst>
                  <a:ext uri="{0D108BD9-81ED-4DB2-BD59-A6C34878D82A}">
                    <a16:rowId xmlns:a16="http://schemas.microsoft.com/office/drawing/2014/main" val="1623068764"/>
                  </a:ext>
                </a:extLst>
              </a:tr>
              <a:tr h="380234">
                <a:tc>
                  <a:txBody>
                    <a:bodyPr/>
                    <a:lstStyle/>
                    <a:p>
                      <a:pPr marL="0" marR="0" lvl="0" indent="0" algn="l" rtl="0">
                        <a:lnSpc>
                          <a:spcPct val="100000"/>
                        </a:lnSpc>
                        <a:spcBef>
                          <a:spcPts val="0"/>
                        </a:spcBef>
                        <a:spcAft>
                          <a:spcPts val="0"/>
                        </a:spcAft>
                        <a:buFontTx/>
                        <a:buNone/>
                      </a:pPr>
                      <a:r>
                        <a:rPr lang="en-US" sz="1000" b="0" i="0" kern="1200">
                          <a:solidFill>
                            <a:srgbClr val="161716"/>
                          </a:solidFill>
                          <a:latin typeface="Segoe UI Semilight"/>
                          <a:ea typeface="+mn-ea"/>
                          <a:cs typeface="Segoe UI Semilight"/>
                        </a:rPr>
                        <a:t>Guest access Bandwidth planning </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115405335"/>
                  </a:ext>
                </a:extLst>
              </a:tr>
              <a:tr h="380234">
                <a:tc>
                  <a:txBody>
                    <a:bodyPr/>
                    <a:lstStyle/>
                    <a:p>
                      <a:pPr marL="0" marR="0" lvl="0" indent="0" algn="l" rtl="0">
                        <a:lnSpc>
                          <a:spcPct val="100000"/>
                        </a:lnSpc>
                        <a:spcBef>
                          <a:spcPts val="0"/>
                        </a:spcBef>
                        <a:spcAft>
                          <a:spcPts val="0"/>
                        </a:spcAft>
                        <a:buFontTx/>
                        <a:buNone/>
                      </a:pPr>
                      <a:r>
                        <a:rPr lang="en-US" sz="1000" b="0" i="0" kern="1200">
                          <a:solidFill>
                            <a:srgbClr val="161716"/>
                          </a:solidFill>
                          <a:latin typeface="Segoe UI Semilight"/>
                          <a:ea typeface="+mn-ea"/>
                          <a:cs typeface="Segoe UI Semilight"/>
                        </a:rPr>
                        <a:t>Review minimum requirements spec and include mobile devices strategy</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extLst>
                  <a:ext uri="{0D108BD9-81ED-4DB2-BD59-A6C34878D82A}">
                    <a16:rowId xmlns:a16="http://schemas.microsoft.com/office/drawing/2014/main" val="3006224718"/>
                  </a:ext>
                </a:extLst>
              </a:tr>
              <a:tr h="380234">
                <a:tc>
                  <a:txBody>
                    <a:bodyPr/>
                    <a:lstStyle/>
                    <a:p>
                      <a:pPr marL="0" marR="0" lvl="0" indent="0" algn="l" rtl="0">
                        <a:lnSpc>
                          <a:spcPct val="100000"/>
                        </a:lnSpc>
                        <a:spcBef>
                          <a:spcPts val="0"/>
                        </a:spcBef>
                        <a:spcAft>
                          <a:spcPts val="0"/>
                        </a:spcAft>
                        <a:buFontTx/>
                        <a:buNone/>
                      </a:pPr>
                      <a:r>
                        <a:rPr lang="en-US" sz="1000" b="0" i="0" kern="1200">
                          <a:solidFill>
                            <a:srgbClr val="161716"/>
                          </a:solidFill>
                          <a:latin typeface="Segoe UI Semilight"/>
                          <a:ea typeface="+mn-ea"/>
                          <a:cs typeface="Segoe UI Semilight"/>
                        </a:rPr>
                        <a:t>Review Microsoft 365 Admin reporting </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725323084"/>
                  </a:ext>
                </a:extLst>
              </a:tr>
              <a:tr h="380234">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000" b="0" i="0" kern="1200">
                          <a:solidFill>
                            <a:srgbClr val="161716"/>
                          </a:solidFill>
                          <a:latin typeface="Segoe UI Semilight"/>
                          <a:ea typeface="+mn-ea"/>
                          <a:cs typeface="Segoe UI Semilight"/>
                        </a:rPr>
                        <a:t>Assign report reader role as needed</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3F1EF"/>
                    </a:solidFill>
                  </a:tcPr>
                </a:tc>
                <a:extLst>
                  <a:ext uri="{0D108BD9-81ED-4DB2-BD59-A6C34878D82A}">
                    <a16:rowId xmlns:a16="http://schemas.microsoft.com/office/drawing/2014/main" val="2640833326"/>
                  </a:ext>
                </a:extLst>
              </a:tr>
              <a:tr h="380234">
                <a:tc>
                  <a:txBody>
                    <a:bodyPr/>
                    <a:lstStyle/>
                    <a:p>
                      <a:pPr marL="0" marR="0" lvl="0" indent="0" algn="l" rtl="0">
                        <a:lnSpc>
                          <a:spcPct val="100000"/>
                        </a:lnSpc>
                        <a:spcBef>
                          <a:spcPts val="0"/>
                        </a:spcBef>
                        <a:spcAft>
                          <a:spcPts val="0"/>
                        </a:spcAft>
                        <a:buFontTx/>
                        <a:buNone/>
                      </a:pPr>
                      <a:r>
                        <a:rPr lang="en-US" sz="1000" b="0" i="0" kern="1200">
                          <a:solidFill>
                            <a:srgbClr val="161716"/>
                          </a:solidFill>
                          <a:latin typeface="Segoe UI Semilight"/>
                          <a:ea typeface="+mn-ea"/>
                          <a:cs typeface="Segoe UI Semilight"/>
                        </a:rPr>
                        <a:t>Prepare help desk</a:t>
                      </a:r>
                    </a:p>
                  </a:txBody>
                  <a:tcPr marL="274320" marR="143428"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pPr marL="0" indent="0" algn="l" defTabSz="932559" rtl="0" eaLnBrk="1" latinLnBrk="0" hangingPunct="1">
                        <a:lnSpc>
                          <a:spcPts val="1600"/>
                        </a:lnSpc>
                        <a:buClr>
                          <a:srgbClr val="0278D4"/>
                        </a:buClr>
                        <a:buFont typeface="Wingdings" pitchFamily="2" charset="2"/>
                        <a:buNone/>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pPr marL="174625" indent="-174625" algn="l" defTabSz="932559" rtl="0" eaLnBrk="1" latinLnBrk="0" hangingPunct="1">
                        <a:lnSpc>
                          <a:spcPts val="1600"/>
                        </a:lnSpc>
                        <a:buClr>
                          <a:srgbClr val="0278D4"/>
                        </a:buClr>
                        <a:buFont typeface="Wingdings" pitchFamily="2" charset="2"/>
                        <a:buChar char="§"/>
                      </a:pPr>
                      <a:endParaRPr lang="en-US" sz="1000" b="0" i="0" kern="1200">
                        <a:gradFill>
                          <a:gsLst>
                            <a:gs pos="13889">
                              <a:schemeClr val="tx1"/>
                            </a:gs>
                            <a:gs pos="28704">
                              <a:schemeClr val="tx1"/>
                            </a:gs>
                          </a:gsLst>
                          <a:lin ang="5400000" scaled="0"/>
                        </a:gradFill>
                        <a:latin typeface="Segoe UI Semilight" panose="020B0402040204020203" pitchFamily="34" charset="0"/>
                        <a:ea typeface="Segoe UI" pitchFamily="34" charset="0"/>
                        <a:cs typeface="Segoe UI Semilight" panose="020B0402040204020203" pitchFamily="34" charset="0"/>
                      </a:endParaRPr>
                    </a:p>
                  </a:txBody>
                  <a:tcPr marL="274320" marR="591640" marT="89642" marB="8964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85907250"/>
                  </a:ext>
                </a:extLst>
              </a:tr>
            </a:tbl>
          </a:graphicData>
        </a:graphic>
      </p:graphicFrame>
    </p:spTree>
    <p:extLst>
      <p:ext uri="{BB962C8B-B14F-4D97-AF65-F5344CB8AC3E}">
        <p14:creationId xmlns:p14="http://schemas.microsoft.com/office/powerpoint/2010/main" val="38585509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339B976-4136-8941-9991-E998AA975FD6}"/>
              </a:ext>
            </a:extLst>
          </p:cNvPr>
          <p:cNvSpPr/>
          <p:nvPr/>
        </p:nvSpPr>
        <p:spPr>
          <a:xfrm>
            <a:off x="300368" y="2534365"/>
            <a:ext cx="4455043" cy="1073678"/>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Freeform: Shape 3">
            <a:extLst>
              <a:ext uri="{FF2B5EF4-FFF2-40B4-BE49-F238E27FC236}">
                <a16:creationId xmlns:a16="http://schemas.microsoft.com/office/drawing/2014/main" id="{CA87F927-E90B-3E49-987E-4FD37DDA36CB}"/>
              </a:ext>
            </a:extLst>
          </p:cNvPr>
          <p:cNvSpPr/>
          <p:nvPr/>
        </p:nvSpPr>
        <p:spPr>
          <a:xfrm>
            <a:off x="4768581" y="1572218"/>
            <a:ext cx="6894449" cy="839379"/>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285750" lvl="1" indent="-285750" defTabSz="266700">
              <a:lnSpc>
                <a:spcPct val="90000"/>
              </a:lnSpc>
              <a:spcBef>
                <a:spcPct val="0"/>
              </a:spcBef>
              <a:spcAft>
                <a:spcPct val="15000"/>
              </a:spcAft>
              <a:buFont typeface="Arial" panose="020B0604020202020204" pitchFamily="34" charset="0"/>
              <a:buChar char="•"/>
              <a:defRPr/>
            </a:pPr>
            <a:r>
              <a:rPr kumimoji="0" lang="en-US" sz="12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rPr>
              <a:t>Moved </a:t>
            </a:r>
            <a:r>
              <a:rPr lang="en-US" sz="1200" i="1">
                <a:solidFill>
                  <a:srgbClr val="505050">
                    <a:hueOff val="0"/>
                    <a:satOff val="0"/>
                    <a:lumOff val="0"/>
                    <a:alphaOff val="0"/>
                  </a:srgbClr>
                </a:solidFill>
                <a:latin typeface="Segoe UI"/>
                <a:cs typeface="Segoe UI Semibold"/>
              </a:rPr>
              <a:t>file storage to the cloud two years ago using OneDrive. Employees shared that they knew ahead of time the change was coming and were told specifically how it would impact their role. In some cases, the impact was minimal, which reduced anxiety.</a:t>
            </a:r>
            <a:endParaRPr kumimoji="0" lang="en-US" sz="12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p:txBody>
      </p:sp>
      <p:sp>
        <p:nvSpPr>
          <p:cNvPr id="17" name="Title 1">
            <a:extLst>
              <a:ext uri="{FF2B5EF4-FFF2-40B4-BE49-F238E27FC236}">
                <a16:creationId xmlns:a16="http://schemas.microsoft.com/office/drawing/2014/main" id="{C8B8B46D-881E-5345-84A6-80263275B55B}"/>
              </a:ext>
            </a:extLst>
          </p:cNvPr>
          <p:cNvSpPr txBox="1">
            <a:spLocks/>
          </p:cNvSpPr>
          <p:nvPr/>
        </p:nvSpPr>
        <p:spPr>
          <a:xfrm>
            <a:off x="125443" y="777949"/>
            <a:ext cx="8240096" cy="608013"/>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r>
              <a:rPr kumimoji="0" lang="en-NZ" sz="3200" i="0" u="none" strike="noStrike" kern="1200" cap="none" spc="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Assess organizational factors</a:t>
            </a:r>
          </a:p>
        </p:txBody>
      </p:sp>
      <p:sp>
        <p:nvSpPr>
          <p:cNvPr id="18" name="Rectangle 17">
            <a:extLst>
              <a:ext uri="{FF2B5EF4-FFF2-40B4-BE49-F238E27FC236}">
                <a16:creationId xmlns:a16="http://schemas.microsoft.com/office/drawing/2014/main" id="{9A24AAAE-2AEE-9244-A668-BC79C1A0F57D}"/>
              </a:ext>
            </a:extLst>
          </p:cNvPr>
          <p:cNvSpPr/>
          <p:nvPr/>
        </p:nvSpPr>
        <p:spPr>
          <a:xfrm>
            <a:off x="300368" y="1572218"/>
            <a:ext cx="4455044" cy="839379"/>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94C8E648-50F6-554D-8370-537C2E810990}"/>
              </a:ext>
            </a:extLst>
          </p:cNvPr>
          <p:cNvSpPr/>
          <p:nvPr/>
        </p:nvSpPr>
        <p:spPr>
          <a:xfrm>
            <a:off x="419864" y="1664181"/>
            <a:ext cx="4229222" cy="590931"/>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Think about a time when your organization adopted a new technology. What made that adoption successful or not successful?</a:t>
            </a:r>
          </a:p>
        </p:txBody>
      </p:sp>
      <p:sp>
        <p:nvSpPr>
          <p:cNvPr id="20" name="Freeform: Shape 3">
            <a:extLst>
              <a:ext uri="{FF2B5EF4-FFF2-40B4-BE49-F238E27FC236}">
                <a16:creationId xmlns:a16="http://schemas.microsoft.com/office/drawing/2014/main" id="{64CD882D-B491-4B4A-A235-066B5DB47653}"/>
              </a:ext>
            </a:extLst>
          </p:cNvPr>
          <p:cNvSpPr/>
          <p:nvPr/>
        </p:nvSpPr>
        <p:spPr>
          <a:xfrm>
            <a:off x="4755411" y="2535811"/>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21" name="Rectangle 20">
            <a:extLst>
              <a:ext uri="{FF2B5EF4-FFF2-40B4-BE49-F238E27FC236}">
                <a16:creationId xmlns:a16="http://schemas.microsoft.com/office/drawing/2014/main" id="{F596FB85-D0A9-1C44-9D7E-277358D6706B}"/>
              </a:ext>
            </a:extLst>
          </p:cNvPr>
          <p:cNvSpPr/>
          <p:nvPr/>
        </p:nvSpPr>
        <p:spPr>
          <a:xfrm>
            <a:off x="360116" y="2641654"/>
            <a:ext cx="4288970" cy="757130"/>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Employees may not be able to focus on Microsoft 365 if they are focused on other changes. Are there key initiatives taking place during the Microsoft 365 rollout that should be considered in your planning?</a:t>
            </a:r>
          </a:p>
        </p:txBody>
      </p:sp>
      <p:sp>
        <p:nvSpPr>
          <p:cNvPr id="22" name="Rectangle 21">
            <a:extLst>
              <a:ext uri="{FF2B5EF4-FFF2-40B4-BE49-F238E27FC236}">
                <a16:creationId xmlns:a16="http://schemas.microsoft.com/office/drawing/2014/main" id="{CBC70CC5-ADD6-8646-86AD-C94F130CD950}"/>
              </a:ext>
            </a:extLst>
          </p:cNvPr>
          <p:cNvSpPr/>
          <p:nvPr/>
        </p:nvSpPr>
        <p:spPr>
          <a:xfrm>
            <a:off x="300368" y="3755954"/>
            <a:ext cx="4455042" cy="1072232"/>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F1F490B-A17F-7C4E-8E7B-4C28BCB1A364}"/>
              </a:ext>
            </a:extLst>
          </p:cNvPr>
          <p:cNvSpPr/>
          <p:nvPr/>
        </p:nvSpPr>
        <p:spPr>
          <a:xfrm>
            <a:off x="333550" y="3894334"/>
            <a:ext cx="4315536" cy="757130"/>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What type of internal resources exist within your organization that can be leveraged for the adoption effort? This includes communications channels, change network, training cadence and leadership events.</a:t>
            </a:r>
          </a:p>
        </p:txBody>
      </p:sp>
      <p:sp>
        <p:nvSpPr>
          <p:cNvPr id="24" name="Freeform: Shape 3">
            <a:extLst>
              <a:ext uri="{FF2B5EF4-FFF2-40B4-BE49-F238E27FC236}">
                <a16:creationId xmlns:a16="http://schemas.microsoft.com/office/drawing/2014/main" id="{D3BD51E0-F56A-C842-8DAC-EAFB505626B2}"/>
              </a:ext>
            </a:extLst>
          </p:cNvPr>
          <p:cNvSpPr/>
          <p:nvPr/>
        </p:nvSpPr>
        <p:spPr>
          <a:xfrm>
            <a:off x="4755410" y="3753062"/>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25" name="Rectangle 24">
            <a:extLst>
              <a:ext uri="{FF2B5EF4-FFF2-40B4-BE49-F238E27FC236}">
                <a16:creationId xmlns:a16="http://schemas.microsoft.com/office/drawing/2014/main" id="{87B5C69D-7FD0-4B4C-9BA8-B073BF025D65}"/>
              </a:ext>
            </a:extLst>
          </p:cNvPr>
          <p:cNvSpPr/>
          <p:nvPr/>
        </p:nvSpPr>
        <p:spPr>
          <a:xfrm>
            <a:off x="300368" y="4966566"/>
            <a:ext cx="4455042" cy="1039695"/>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6" name="Freeform: Shape 3">
            <a:extLst>
              <a:ext uri="{FF2B5EF4-FFF2-40B4-BE49-F238E27FC236}">
                <a16:creationId xmlns:a16="http://schemas.microsoft.com/office/drawing/2014/main" id="{7C8D8408-37EF-7043-A5D5-1A54DCA9EBCB}"/>
              </a:ext>
            </a:extLst>
          </p:cNvPr>
          <p:cNvSpPr/>
          <p:nvPr/>
        </p:nvSpPr>
        <p:spPr>
          <a:xfrm>
            <a:off x="4755410" y="4963674"/>
            <a:ext cx="6940802" cy="1039695"/>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27" name="Rectangle 26">
            <a:extLst>
              <a:ext uri="{FF2B5EF4-FFF2-40B4-BE49-F238E27FC236}">
                <a16:creationId xmlns:a16="http://schemas.microsoft.com/office/drawing/2014/main" id="{88764FBC-4C97-4142-841B-C3664A8939EE}"/>
              </a:ext>
            </a:extLst>
          </p:cNvPr>
          <p:cNvSpPr/>
          <p:nvPr/>
        </p:nvSpPr>
        <p:spPr>
          <a:xfrm>
            <a:off x="419864" y="5187524"/>
            <a:ext cx="4315536" cy="590931"/>
          </a:xfrm>
          <a:prstGeom prst="rect">
            <a:avLst/>
          </a:prstGeom>
        </p:spPr>
        <p:txBody>
          <a:bodyPr wrap="square" anchor="t">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cs typeface="Segoe UI Semibold"/>
              </a:rPr>
              <a:t>What are the perceived risks and benefits of the Microsoft 365 implementation? How can you highlight benefits? How can you mitigate risks?</a:t>
            </a:r>
          </a:p>
        </p:txBody>
      </p:sp>
    </p:spTree>
    <p:extLst>
      <p:ext uri="{BB962C8B-B14F-4D97-AF65-F5344CB8AC3E}">
        <p14:creationId xmlns:p14="http://schemas.microsoft.com/office/powerpoint/2010/main" val="25052272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BDEFD15-A643-3B47-85DA-6016A3E00AD9}"/>
              </a:ext>
            </a:extLst>
          </p:cNvPr>
          <p:cNvSpPr txBox="1">
            <a:spLocks/>
          </p:cNvSpPr>
          <p:nvPr/>
        </p:nvSpPr>
        <p:spPr>
          <a:xfrm>
            <a:off x="312960" y="1021463"/>
            <a:ext cx="11593905" cy="1027470"/>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200">
                <a:solidFill>
                  <a:srgbClr val="2F2F2F"/>
                </a:solidFill>
                <a:cs typeface="Segoe UI Semibold"/>
              </a:rPr>
              <a:t>Our Adoption Planning Workbook will guide you through the adoption planning process</a:t>
            </a:r>
            <a:endParaRPr lang="en-US" sz="3200">
              <a:solidFill>
                <a:srgbClr val="2F2F2F"/>
              </a:solidFill>
              <a:latin typeface="Segoe UI Semibold" panose="020B0402040204020203" pitchFamily="34" charset="0"/>
              <a:cs typeface="Segoe UI Semibold" panose="020B0402040204020203" pitchFamily="34" charset="0"/>
            </a:endParaRPr>
          </a:p>
        </p:txBody>
      </p:sp>
      <p:sp>
        <p:nvSpPr>
          <p:cNvPr id="15" name="Freeform 5">
            <a:extLst>
              <a:ext uri="{FF2B5EF4-FFF2-40B4-BE49-F238E27FC236}">
                <a16:creationId xmlns:a16="http://schemas.microsoft.com/office/drawing/2014/main" id="{E83DA1FA-C8EC-B647-87B2-419CCE6365E0}"/>
              </a:ext>
            </a:extLst>
          </p:cNvPr>
          <p:cNvSpPr>
            <a:spLocks/>
          </p:cNvSpPr>
          <p:nvPr/>
        </p:nvSpPr>
        <p:spPr bwMode="auto">
          <a:xfrm>
            <a:off x="0" y="2815124"/>
            <a:ext cx="12192000" cy="2947502"/>
          </a:xfrm>
          <a:custGeom>
            <a:avLst/>
            <a:gdLst>
              <a:gd name="T0" fmla="*/ 0 w 3802"/>
              <a:gd name="T1" fmla="*/ 469 h 1020"/>
              <a:gd name="T2" fmla="*/ 140 w 3802"/>
              <a:gd name="T3" fmla="*/ 469 h 1020"/>
              <a:gd name="T4" fmla="*/ 140 w 3802"/>
              <a:gd name="T5" fmla="*/ 468 h 1020"/>
              <a:gd name="T6" fmla="*/ 140 w 3802"/>
              <a:gd name="T7" fmla="*/ 191 h 1020"/>
              <a:gd name="T8" fmla="*/ 212 w 3802"/>
              <a:gd name="T9" fmla="*/ 118 h 1020"/>
              <a:gd name="T10" fmla="*/ 212 w 3802"/>
              <a:gd name="T11" fmla="*/ 118 h 1020"/>
              <a:gd name="T12" fmla="*/ 767 w 3802"/>
              <a:gd name="T13" fmla="*/ 118 h 1020"/>
              <a:gd name="T14" fmla="*/ 839 w 3802"/>
              <a:gd name="T15" fmla="*/ 191 h 1020"/>
              <a:gd name="T16" fmla="*/ 839 w 3802"/>
              <a:gd name="T17" fmla="*/ 468 h 1020"/>
              <a:gd name="T18" fmla="*/ 839 w 3802"/>
              <a:gd name="T19" fmla="*/ 948 h 1020"/>
              <a:gd name="T20" fmla="*/ 911 w 3802"/>
              <a:gd name="T21" fmla="*/ 1020 h 1020"/>
              <a:gd name="T22" fmla="*/ 1466 w 3802"/>
              <a:gd name="T23" fmla="*/ 1020 h 1020"/>
              <a:gd name="T24" fmla="*/ 1538 w 3802"/>
              <a:gd name="T25" fmla="*/ 948 h 1020"/>
              <a:gd name="T26" fmla="*/ 1538 w 3802"/>
              <a:gd name="T27" fmla="*/ 468 h 1020"/>
              <a:gd name="T28" fmla="*/ 1538 w 3802"/>
              <a:gd name="T29" fmla="*/ 72 h 1020"/>
              <a:gd name="T30" fmla="*/ 1611 w 3802"/>
              <a:gd name="T31" fmla="*/ 0 h 1020"/>
              <a:gd name="T32" fmla="*/ 1611 w 3802"/>
              <a:gd name="T33" fmla="*/ 0 h 1020"/>
              <a:gd name="T34" fmla="*/ 2165 w 3802"/>
              <a:gd name="T35" fmla="*/ 0 h 1020"/>
              <a:gd name="T36" fmla="*/ 2238 w 3802"/>
              <a:gd name="T37" fmla="*/ 72 h 1020"/>
              <a:gd name="T38" fmla="*/ 2238 w 3802"/>
              <a:gd name="T39" fmla="*/ 468 h 1020"/>
              <a:gd name="T40" fmla="*/ 2238 w 3802"/>
              <a:gd name="T41" fmla="*/ 881 h 1020"/>
              <a:gd name="T42" fmla="*/ 2310 w 3802"/>
              <a:gd name="T43" fmla="*/ 953 h 1020"/>
              <a:gd name="T44" fmla="*/ 2865 w 3802"/>
              <a:gd name="T45" fmla="*/ 953 h 1020"/>
              <a:gd name="T46" fmla="*/ 2937 w 3802"/>
              <a:gd name="T47" fmla="*/ 881 h 1020"/>
              <a:gd name="T48" fmla="*/ 2937 w 3802"/>
              <a:gd name="T49" fmla="*/ 468 h 1020"/>
              <a:gd name="T50" fmla="*/ 2937 w 3802"/>
              <a:gd name="T51" fmla="*/ 191 h 1020"/>
              <a:gd name="T52" fmla="*/ 3009 w 3802"/>
              <a:gd name="T53" fmla="*/ 118 h 1020"/>
              <a:gd name="T54" fmla="*/ 3009 w 3802"/>
              <a:gd name="T55" fmla="*/ 118 h 1020"/>
              <a:gd name="T56" fmla="*/ 3564 w 3802"/>
              <a:gd name="T57" fmla="*/ 118 h 1020"/>
              <a:gd name="T58" fmla="*/ 3636 w 3802"/>
              <a:gd name="T59" fmla="*/ 191 h 1020"/>
              <a:gd name="T60" fmla="*/ 3636 w 3802"/>
              <a:gd name="T61" fmla="*/ 468 h 1020"/>
              <a:gd name="T62" fmla="*/ 3636 w 3802"/>
              <a:gd name="T63" fmla="*/ 469 h 1020"/>
              <a:gd name="T64" fmla="*/ 3802 w 3802"/>
              <a:gd name="T65" fmla="*/ 469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02" h="1020">
                <a:moveTo>
                  <a:pt x="0" y="469"/>
                </a:moveTo>
                <a:cubicBezTo>
                  <a:pt x="140" y="469"/>
                  <a:pt x="140" y="469"/>
                  <a:pt x="140" y="469"/>
                </a:cubicBezTo>
                <a:cubicBezTo>
                  <a:pt x="140" y="468"/>
                  <a:pt x="140" y="468"/>
                  <a:pt x="140" y="468"/>
                </a:cubicBezTo>
                <a:cubicBezTo>
                  <a:pt x="140" y="191"/>
                  <a:pt x="140" y="191"/>
                  <a:pt x="140" y="191"/>
                </a:cubicBezTo>
                <a:cubicBezTo>
                  <a:pt x="140" y="151"/>
                  <a:pt x="172" y="118"/>
                  <a:pt x="212" y="118"/>
                </a:cubicBezTo>
                <a:cubicBezTo>
                  <a:pt x="212" y="118"/>
                  <a:pt x="212" y="118"/>
                  <a:pt x="212" y="118"/>
                </a:cubicBezTo>
                <a:cubicBezTo>
                  <a:pt x="767" y="118"/>
                  <a:pt x="767" y="118"/>
                  <a:pt x="767" y="118"/>
                </a:cubicBezTo>
                <a:cubicBezTo>
                  <a:pt x="807" y="118"/>
                  <a:pt x="839" y="151"/>
                  <a:pt x="839" y="191"/>
                </a:cubicBezTo>
                <a:cubicBezTo>
                  <a:pt x="839" y="468"/>
                  <a:pt x="839" y="468"/>
                  <a:pt x="839" y="468"/>
                </a:cubicBezTo>
                <a:cubicBezTo>
                  <a:pt x="839" y="948"/>
                  <a:pt x="839" y="948"/>
                  <a:pt x="839" y="948"/>
                </a:cubicBezTo>
                <a:cubicBezTo>
                  <a:pt x="839" y="988"/>
                  <a:pt x="872" y="1020"/>
                  <a:pt x="911" y="1020"/>
                </a:cubicBezTo>
                <a:cubicBezTo>
                  <a:pt x="1466" y="1020"/>
                  <a:pt x="1466" y="1020"/>
                  <a:pt x="1466" y="1020"/>
                </a:cubicBezTo>
                <a:cubicBezTo>
                  <a:pt x="1506" y="1020"/>
                  <a:pt x="1538" y="988"/>
                  <a:pt x="1538" y="948"/>
                </a:cubicBezTo>
                <a:cubicBezTo>
                  <a:pt x="1538" y="468"/>
                  <a:pt x="1538" y="468"/>
                  <a:pt x="1538" y="468"/>
                </a:cubicBezTo>
                <a:cubicBezTo>
                  <a:pt x="1538" y="72"/>
                  <a:pt x="1538" y="72"/>
                  <a:pt x="1538" y="72"/>
                </a:cubicBezTo>
                <a:cubicBezTo>
                  <a:pt x="1538" y="33"/>
                  <a:pt x="1571" y="0"/>
                  <a:pt x="1611" y="0"/>
                </a:cubicBezTo>
                <a:cubicBezTo>
                  <a:pt x="1611" y="0"/>
                  <a:pt x="1611" y="0"/>
                  <a:pt x="1611" y="0"/>
                </a:cubicBezTo>
                <a:cubicBezTo>
                  <a:pt x="2165" y="0"/>
                  <a:pt x="2165" y="0"/>
                  <a:pt x="2165" y="0"/>
                </a:cubicBezTo>
                <a:cubicBezTo>
                  <a:pt x="2205" y="0"/>
                  <a:pt x="2238" y="33"/>
                  <a:pt x="2238" y="72"/>
                </a:cubicBezTo>
                <a:cubicBezTo>
                  <a:pt x="2238" y="468"/>
                  <a:pt x="2238" y="468"/>
                  <a:pt x="2238" y="468"/>
                </a:cubicBezTo>
                <a:cubicBezTo>
                  <a:pt x="2238" y="881"/>
                  <a:pt x="2238" y="881"/>
                  <a:pt x="2238" y="881"/>
                </a:cubicBezTo>
                <a:cubicBezTo>
                  <a:pt x="2238" y="921"/>
                  <a:pt x="2270" y="953"/>
                  <a:pt x="2310" y="953"/>
                </a:cubicBezTo>
                <a:cubicBezTo>
                  <a:pt x="2865" y="953"/>
                  <a:pt x="2865" y="953"/>
                  <a:pt x="2865" y="953"/>
                </a:cubicBezTo>
                <a:cubicBezTo>
                  <a:pt x="2905" y="953"/>
                  <a:pt x="2937" y="921"/>
                  <a:pt x="2937" y="881"/>
                </a:cubicBezTo>
                <a:cubicBezTo>
                  <a:pt x="2937" y="468"/>
                  <a:pt x="2937" y="468"/>
                  <a:pt x="2937" y="468"/>
                </a:cubicBezTo>
                <a:cubicBezTo>
                  <a:pt x="2937" y="191"/>
                  <a:pt x="2937" y="191"/>
                  <a:pt x="2937" y="191"/>
                </a:cubicBezTo>
                <a:cubicBezTo>
                  <a:pt x="2937" y="151"/>
                  <a:pt x="2969" y="118"/>
                  <a:pt x="3009" y="118"/>
                </a:cubicBezTo>
                <a:cubicBezTo>
                  <a:pt x="3009" y="118"/>
                  <a:pt x="3009" y="118"/>
                  <a:pt x="3009" y="118"/>
                </a:cubicBezTo>
                <a:cubicBezTo>
                  <a:pt x="3564" y="118"/>
                  <a:pt x="3564" y="118"/>
                  <a:pt x="3564" y="118"/>
                </a:cubicBezTo>
                <a:cubicBezTo>
                  <a:pt x="3604" y="118"/>
                  <a:pt x="3636" y="151"/>
                  <a:pt x="3636" y="191"/>
                </a:cubicBezTo>
                <a:cubicBezTo>
                  <a:pt x="3636" y="468"/>
                  <a:pt x="3636" y="468"/>
                  <a:pt x="3636" y="468"/>
                </a:cubicBezTo>
                <a:cubicBezTo>
                  <a:pt x="3636" y="469"/>
                  <a:pt x="3636" y="469"/>
                  <a:pt x="3636" y="469"/>
                </a:cubicBezTo>
                <a:cubicBezTo>
                  <a:pt x="3802" y="469"/>
                  <a:pt x="3802" y="469"/>
                  <a:pt x="3802" y="469"/>
                </a:cubicBezTo>
              </a:path>
            </a:pathLst>
          </a:custGeom>
          <a:noFill/>
          <a:ln w="31750" cap="rnd">
            <a:solidFill>
              <a:srgbClr val="274B47"/>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54">
              <a:defRPr/>
            </a:pPr>
            <a:endParaRPr lang="en-US">
              <a:solidFill>
                <a:srgbClr val="2F2F2F"/>
              </a:solidFill>
              <a:latin typeface="Segoe UI"/>
            </a:endParaRPr>
          </a:p>
        </p:txBody>
      </p:sp>
      <p:sp>
        <p:nvSpPr>
          <p:cNvPr id="16" name="Rectangle 15">
            <a:extLst>
              <a:ext uri="{FF2B5EF4-FFF2-40B4-BE49-F238E27FC236}">
                <a16:creationId xmlns:a16="http://schemas.microsoft.com/office/drawing/2014/main" id="{C4D3B16C-5318-0640-9E18-CDC764D44071}"/>
              </a:ext>
            </a:extLst>
          </p:cNvPr>
          <p:cNvSpPr/>
          <p:nvPr/>
        </p:nvSpPr>
        <p:spPr bwMode="auto">
          <a:xfrm>
            <a:off x="665162" y="2742739"/>
            <a:ext cx="1828800" cy="692575"/>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14" fontAlgn="base">
              <a:lnSpc>
                <a:spcPct val="90000"/>
              </a:lnSpc>
              <a:spcBef>
                <a:spcPct val="0"/>
              </a:spcBef>
              <a:spcAft>
                <a:spcPct val="0"/>
              </a:spcAft>
              <a:defRPr/>
            </a:pPr>
            <a:r>
              <a:rPr lang="en-US">
                <a:solidFill>
                  <a:srgbClr val="274B47"/>
                </a:solidFill>
                <a:latin typeface="Segoe UI Semibold" panose="020B0702040204020203" pitchFamily="34" charset="0"/>
                <a:ea typeface="Segoe UI" pitchFamily="34" charset="0"/>
                <a:cs typeface="Segoe UI Semibold" panose="020B0702040204020203" pitchFamily="34" charset="0"/>
              </a:rPr>
              <a:t>Assemble your team</a:t>
            </a:r>
          </a:p>
        </p:txBody>
      </p:sp>
      <p:sp>
        <p:nvSpPr>
          <p:cNvPr id="17" name="Rectangle 16">
            <a:extLst>
              <a:ext uri="{FF2B5EF4-FFF2-40B4-BE49-F238E27FC236}">
                <a16:creationId xmlns:a16="http://schemas.microsoft.com/office/drawing/2014/main" id="{EFB5E662-719F-9143-BBE8-7B9096F7A5EF}"/>
              </a:ext>
            </a:extLst>
          </p:cNvPr>
          <p:cNvSpPr/>
          <p:nvPr/>
        </p:nvSpPr>
        <p:spPr>
          <a:xfrm>
            <a:off x="2741748" y="3198397"/>
            <a:ext cx="2095617" cy="2150805"/>
          </a:xfrm>
          <a:prstGeom prst="rect">
            <a:avLst/>
          </a:prstGeom>
        </p:spPr>
        <p:txBody>
          <a:bodyPr wrap="square" lIns="89642" tIns="89642" bIns="89642" anchor="t">
            <a:spAutoFit/>
          </a:bodyPr>
          <a:lstStyle/>
          <a:p>
            <a:pPr algn="ctr" defTabSz="914154">
              <a:defRPr/>
            </a:pPr>
            <a:r>
              <a:rPr lang="en-NZ" sz="1600">
                <a:solidFill>
                  <a:srgbClr val="2F2F2F"/>
                </a:solidFill>
                <a:latin typeface="Segoe UI Semilight" panose="020B0402040204020203" pitchFamily="34" charset="0"/>
                <a:cs typeface="Segoe UI Semilight" panose="020B0402040204020203" pitchFamily="34" charset="0"/>
              </a:rPr>
              <a:t>Partner with your team to clearly outline business strategy and key success metrics. Align business and technical needs to maximize outcomes.</a:t>
            </a:r>
          </a:p>
        </p:txBody>
      </p:sp>
      <p:sp>
        <p:nvSpPr>
          <p:cNvPr id="20" name="Rectangle 19">
            <a:extLst>
              <a:ext uri="{FF2B5EF4-FFF2-40B4-BE49-F238E27FC236}">
                <a16:creationId xmlns:a16="http://schemas.microsoft.com/office/drawing/2014/main" id="{CCEF88E0-8BAC-CF40-B8B2-66CF3B8D557E}"/>
              </a:ext>
            </a:extLst>
          </p:cNvPr>
          <p:cNvSpPr/>
          <p:nvPr/>
        </p:nvSpPr>
        <p:spPr>
          <a:xfrm>
            <a:off x="535828" y="3429000"/>
            <a:ext cx="2064155" cy="2397026"/>
          </a:xfrm>
          <a:prstGeom prst="rect">
            <a:avLst/>
          </a:prstGeom>
        </p:spPr>
        <p:txBody>
          <a:bodyPr wrap="square" lIns="89642" tIns="89642" bIns="89642" anchor="t">
            <a:spAutoFit/>
          </a:bodyPr>
          <a:lstStyle/>
          <a:p>
            <a:pPr algn="ctr" defTabSz="914154">
              <a:defRPr/>
            </a:pPr>
            <a:r>
              <a:rPr lang="en-NZ" sz="1600">
                <a:latin typeface="Segoe UI Semilight"/>
                <a:cs typeface="Segoe UI Semilight"/>
              </a:rPr>
              <a:t>Tap into the technical and business change agents. Recruit multi-disciplinary teams of executive sponsors, technical talent, core stakeholders, change agents and champions.</a:t>
            </a:r>
          </a:p>
        </p:txBody>
      </p:sp>
      <p:sp>
        <p:nvSpPr>
          <p:cNvPr id="21" name="Rectangle 20">
            <a:extLst>
              <a:ext uri="{FF2B5EF4-FFF2-40B4-BE49-F238E27FC236}">
                <a16:creationId xmlns:a16="http://schemas.microsoft.com/office/drawing/2014/main" id="{CA03048C-0969-3D4B-ADF2-2AB9360E7149}"/>
              </a:ext>
            </a:extLst>
          </p:cNvPr>
          <p:cNvSpPr/>
          <p:nvPr/>
        </p:nvSpPr>
        <p:spPr>
          <a:xfrm>
            <a:off x="4968219" y="3138721"/>
            <a:ext cx="2148840" cy="2150805"/>
          </a:xfrm>
          <a:prstGeom prst="rect">
            <a:avLst/>
          </a:prstGeom>
        </p:spPr>
        <p:txBody>
          <a:bodyPr wrap="square" lIns="89642" tIns="89642" bIns="89642">
            <a:spAutoFit/>
          </a:bodyPr>
          <a:lstStyle/>
          <a:p>
            <a:pPr algn="ctr" defTabSz="914154">
              <a:defRPr/>
            </a:pPr>
            <a:r>
              <a:rPr lang="en-NZ" sz="1600">
                <a:gradFill>
                  <a:gsLst>
                    <a:gs pos="1250">
                      <a:srgbClr val="2F2F2F"/>
                    </a:gs>
                    <a:gs pos="100000">
                      <a:srgbClr val="2F2F2F"/>
                    </a:gs>
                  </a:gsLst>
                  <a:lin ang="5400000" scaled="0"/>
                </a:gradFill>
                <a:latin typeface="Segoe UI Semilight" panose="020B0402040204020203" pitchFamily="34" charset="0"/>
                <a:cs typeface="Segoe UI Semilight" panose="020B0402040204020203" pitchFamily="34" charset="0"/>
              </a:rPr>
              <a:t>Determine the overall organizational readiness including leadership alignment,  user groups, technical, governance, support and feedback channels.</a:t>
            </a:r>
          </a:p>
        </p:txBody>
      </p:sp>
      <p:sp>
        <p:nvSpPr>
          <p:cNvPr id="22" name="Rectangle 21">
            <a:extLst>
              <a:ext uri="{FF2B5EF4-FFF2-40B4-BE49-F238E27FC236}">
                <a16:creationId xmlns:a16="http://schemas.microsoft.com/office/drawing/2014/main" id="{4367AF44-C529-CE4A-81DD-03C178F9C09B}"/>
              </a:ext>
            </a:extLst>
          </p:cNvPr>
          <p:cNvSpPr/>
          <p:nvPr/>
        </p:nvSpPr>
        <p:spPr>
          <a:xfrm>
            <a:off x="7218096" y="3335607"/>
            <a:ext cx="2180304" cy="1658362"/>
          </a:xfrm>
          <a:prstGeom prst="rect">
            <a:avLst/>
          </a:prstGeom>
        </p:spPr>
        <p:txBody>
          <a:bodyPr wrap="square" lIns="89642" tIns="89642" bIns="89642" anchor="t">
            <a:spAutoFit/>
          </a:bodyPr>
          <a:lstStyle/>
          <a:p>
            <a:pPr algn="ctr" defTabSz="914154">
              <a:defRPr/>
            </a:pPr>
            <a:r>
              <a:rPr lang="en-NZ" sz="1600">
                <a:latin typeface="Segoe UI Semilight"/>
                <a:cs typeface="Segoe UI Semilight"/>
              </a:rPr>
              <a:t>Plan the rollout cadence based on early adopter pilot program, Champion readiness and planned scope of change. </a:t>
            </a:r>
            <a:endParaRPr lang="en-NZ" sz="1600">
              <a:latin typeface="Segoe UI Semilight" panose="020B0402040204020203" pitchFamily="34" charset="0"/>
              <a:cs typeface="Segoe UI Semilight" panose="020B0402040204020203" pitchFamily="34" charset="0"/>
            </a:endParaRPr>
          </a:p>
        </p:txBody>
      </p:sp>
      <p:sp>
        <p:nvSpPr>
          <p:cNvPr id="23" name="Rectangle 22">
            <a:extLst>
              <a:ext uri="{FF2B5EF4-FFF2-40B4-BE49-F238E27FC236}">
                <a16:creationId xmlns:a16="http://schemas.microsoft.com/office/drawing/2014/main" id="{B2D068DD-F571-1B48-8A66-24226FB2544A}"/>
              </a:ext>
            </a:extLst>
          </p:cNvPr>
          <p:cNvSpPr/>
          <p:nvPr/>
        </p:nvSpPr>
        <p:spPr>
          <a:xfrm>
            <a:off x="9499437" y="3484374"/>
            <a:ext cx="2105207" cy="1904584"/>
          </a:xfrm>
          <a:prstGeom prst="rect">
            <a:avLst/>
          </a:prstGeom>
        </p:spPr>
        <p:txBody>
          <a:bodyPr wrap="square" lIns="89642" tIns="89642" bIns="89642" anchor="t">
            <a:spAutoFit/>
          </a:bodyPr>
          <a:lstStyle/>
          <a:p>
            <a:pPr algn="ctr" defTabSz="914154">
              <a:defRPr/>
            </a:pPr>
            <a:r>
              <a:rPr lang="en-NZ" sz="1600">
                <a:latin typeface="Segoe UI Semilight"/>
                <a:cs typeface="Segoe UI Semilight"/>
              </a:rPr>
              <a:t>Build awareness, deployment, training and feedback collection into the plan to continuously drive engagement and usage.</a:t>
            </a:r>
          </a:p>
        </p:txBody>
      </p:sp>
      <p:sp>
        <p:nvSpPr>
          <p:cNvPr id="29" name="Rectangle 28">
            <a:extLst>
              <a:ext uri="{FF2B5EF4-FFF2-40B4-BE49-F238E27FC236}">
                <a16:creationId xmlns:a16="http://schemas.microsoft.com/office/drawing/2014/main" id="{754EE43F-74F8-F245-89CB-4233F2525DBA}"/>
              </a:ext>
            </a:extLst>
          </p:cNvPr>
          <p:cNvSpPr/>
          <p:nvPr/>
        </p:nvSpPr>
        <p:spPr bwMode="auto">
          <a:xfrm>
            <a:off x="2918206" y="5391738"/>
            <a:ext cx="1828800" cy="942288"/>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14" fontAlgn="base">
              <a:lnSpc>
                <a:spcPct val="90000"/>
              </a:lnSpc>
              <a:spcBef>
                <a:spcPct val="0"/>
              </a:spcBef>
              <a:spcAft>
                <a:spcPct val="0"/>
              </a:spcAft>
              <a:defRPr/>
            </a:pPr>
            <a:r>
              <a:rPr lang="en-US">
                <a:solidFill>
                  <a:srgbClr val="274B47"/>
                </a:solidFill>
                <a:latin typeface="Segoe UI Semibold" panose="020B0702040204020203" pitchFamily="34" charset="0"/>
                <a:ea typeface="Segoe UI" pitchFamily="34" charset="0"/>
                <a:cs typeface="Segoe UI Semibold" panose="020B0702040204020203" pitchFamily="34" charset="0"/>
              </a:rPr>
              <a:t>Define strategy and scenarios</a:t>
            </a:r>
          </a:p>
        </p:txBody>
      </p:sp>
      <p:sp>
        <p:nvSpPr>
          <p:cNvPr id="30" name="Rectangle 29">
            <a:extLst>
              <a:ext uri="{FF2B5EF4-FFF2-40B4-BE49-F238E27FC236}">
                <a16:creationId xmlns:a16="http://schemas.microsoft.com/office/drawing/2014/main" id="{D74272C2-3228-9844-97EA-BBF7ADD0DF5D}"/>
              </a:ext>
            </a:extLst>
          </p:cNvPr>
          <p:cNvSpPr/>
          <p:nvPr/>
        </p:nvSpPr>
        <p:spPr bwMode="auto">
          <a:xfrm>
            <a:off x="5136468" y="2397890"/>
            <a:ext cx="1828800" cy="692575"/>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14" fontAlgn="base">
              <a:lnSpc>
                <a:spcPct val="90000"/>
              </a:lnSpc>
              <a:spcBef>
                <a:spcPct val="0"/>
              </a:spcBef>
              <a:spcAft>
                <a:spcPct val="0"/>
              </a:spcAft>
              <a:defRPr/>
            </a:pPr>
            <a:r>
              <a:rPr lang="en-US">
                <a:solidFill>
                  <a:srgbClr val="274B47"/>
                </a:solidFill>
                <a:latin typeface="Segoe UI Semibold" panose="020B0702040204020203" pitchFamily="34" charset="0"/>
                <a:ea typeface="Segoe UI" pitchFamily="34" charset="0"/>
                <a:cs typeface="Segoe UI Semibold" panose="020B0702040204020203" pitchFamily="34" charset="0"/>
              </a:rPr>
              <a:t>Assess readiness</a:t>
            </a:r>
          </a:p>
        </p:txBody>
      </p:sp>
      <p:sp>
        <p:nvSpPr>
          <p:cNvPr id="31" name="Rectangle 30">
            <a:extLst>
              <a:ext uri="{FF2B5EF4-FFF2-40B4-BE49-F238E27FC236}">
                <a16:creationId xmlns:a16="http://schemas.microsoft.com/office/drawing/2014/main" id="{EA104E4D-3649-AB44-8650-2DF0B90F41F2}"/>
              </a:ext>
            </a:extLst>
          </p:cNvPr>
          <p:cNvSpPr/>
          <p:nvPr/>
        </p:nvSpPr>
        <p:spPr bwMode="auto">
          <a:xfrm>
            <a:off x="7438805" y="5276383"/>
            <a:ext cx="1828800" cy="548640"/>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14" fontAlgn="base">
              <a:lnSpc>
                <a:spcPct val="90000"/>
              </a:lnSpc>
              <a:spcBef>
                <a:spcPct val="0"/>
              </a:spcBef>
              <a:spcAft>
                <a:spcPct val="0"/>
              </a:spcAft>
              <a:defRPr/>
            </a:pPr>
            <a:r>
              <a:rPr lang="en-US">
                <a:solidFill>
                  <a:srgbClr val="274B47"/>
                </a:solidFill>
                <a:latin typeface="Segoe UI Semibold" panose="020B0702040204020203" pitchFamily="34" charset="0"/>
                <a:ea typeface="Segoe UI" pitchFamily="34" charset="0"/>
                <a:cs typeface="Segoe UI Semibold" panose="020B0702040204020203" pitchFamily="34" charset="0"/>
              </a:rPr>
              <a:t>Build plan</a:t>
            </a:r>
          </a:p>
        </p:txBody>
      </p:sp>
      <p:sp>
        <p:nvSpPr>
          <p:cNvPr id="32" name="Rectangle 31">
            <a:extLst>
              <a:ext uri="{FF2B5EF4-FFF2-40B4-BE49-F238E27FC236}">
                <a16:creationId xmlns:a16="http://schemas.microsoft.com/office/drawing/2014/main" id="{6C53AB22-8FCC-5347-BDA0-9781A85ED041}"/>
              </a:ext>
            </a:extLst>
          </p:cNvPr>
          <p:cNvSpPr/>
          <p:nvPr/>
        </p:nvSpPr>
        <p:spPr bwMode="auto">
          <a:xfrm>
            <a:off x="9622781" y="2742739"/>
            <a:ext cx="1828800" cy="710112"/>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14" fontAlgn="base">
              <a:lnSpc>
                <a:spcPct val="90000"/>
              </a:lnSpc>
              <a:spcBef>
                <a:spcPct val="0"/>
              </a:spcBef>
              <a:spcAft>
                <a:spcPct val="0"/>
              </a:spcAft>
              <a:defRPr/>
            </a:pPr>
            <a:r>
              <a:rPr lang="en-US">
                <a:solidFill>
                  <a:srgbClr val="274B47"/>
                </a:solidFill>
                <a:latin typeface="Segoe UI Semibold" panose="020B0702040204020203" pitchFamily="34" charset="0"/>
                <a:ea typeface="Segoe UI" pitchFamily="34" charset="0"/>
                <a:cs typeface="Segoe UI Semibold" panose="020B0702040204020203" pitchFamily="34" charset="0"/>
              </a:rPr>
              <a:t>Onboard employees</a:t>
            </a:r>
          </a:p>
        </p:txBody>
      </p:sp>
    </p:spTree>
    <p:extLst>
      <p:ext uri="{BB962C8B-B14F-4D97-AF65-F5344CB8AC3E}">
        <p14:creationId xmlns:p14="http://schemas.microsoft.com/office/powerpoint/2010/main" val="751724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250"/>
                                        <p:tgtEl>
                                          <p:spTgt spid="15"/>
                                        </p:tgtEl>
                                      </p:cBhvr>
                                    </p:animEffect>
                                  </p:childTnLst>
                                </p:cTn>
                              </p:par>
                              <p:par>
                                <p:cTn id="8" presetID="1" presetClass="entr" presetSubtype="0" fill="hold" grpId="0" nodeType="withEffect">
                                  <p:stCondLst>
                                    <p:cond delay="250"/>
                                  </p:stCondLst>
                                  <p:childTnLst>
                                    <p:set>
                                      <p:cBhvr>
                                        <p:cTn id="9" dur="1" fill="hold">
                                          <p:stCondLst>
                                            <p:cond delay="0"/>
                                          </p:stCondLst>
                                        </p:cTn>
                                        <p:tgtEl>
                                          <p:spTgt spid="16"/>
                                        </p:tgtEl>
                                        <p:attrNameLst>
                                          <p:attrName>style.visibility</p:attrName>
                                        </p:attrNameLst>
                                      </p:cBhvr>
                                      <p:to>
                                        <p:strVal val="visible"/>
                                      </p:to>
                                    </p:set>
                                  </p:childTnLst>
                                </p:cTn>
                              </p:par>
                              <p:par>
                                <p:cTn id="10" presetID="6" presetClass="emph" presetSubtype="0" accel="100000" autoRev="1" fill="hold" grpId="1" nodeType="withEffect">
                                  <p:stCondLst>
                                    <p:cond delay="0"/>
                                  </p:stCondLst>
                                  <p:childTnLst>
                                    <p:animScale>
                                      <p:cBhvr>
                                        <p:cTn id="11" dur="250" fill="hold"/>
                                        <p:tgtEl>
                                          <p:spTgt spid="16"/>
                                        </p:tgtEl>
                                      </p:cBhvr>
                                      <p:by x="1000" y="1000"/>
                                    </p:animScale>
                                  </p:childTnLst>
                                </p:cTn>
                              </p:par>
                              <p:par>
                                <p:cTn id="12" presetID="10" presetClass="entr" presetSubtype="0" fill="hold" grpId="0"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250"/>
                                        <p:tgtEl>
                                          <p:spTgt spid="17"/>
                                        </p:tgtEl>
                                      </p:cBhvr>
                                    </p:animEffect>
                                  </p:childTnLst>
                                </p:cTn>
                              </p:par>
                              <p:par>
                                <p:cTn id="15" presetID="63" presetClass="path" presetSubtype="0" decel="100000" fill="hold" grpId="1" nodeType="withEffect">
                                  <p:stCondLst>
                                    <p:cond delay="0"/>
                                  </p:stCondLst>
                                  <p:childTnLst>
                                    <p:animMotion origin="layout" path="M 3.33333E-6 -1.85185E-6 L -0.00013 0.0456 " pathEditMode="relative" rAng="0" ptsTypes="AA">
                                      <p:cBhvr>
                                        <p:cTn id="16" dur="750" spd="-100000" fill="hold"/>
                                        <p:tgtEl>
                                          <p:spTgt spid="17"/>
                                        </p:tgtEl>
                                        <p:attrNameLst>
                                          <p:attrName>ppt_x</p:attrName>
                                          <p:attrName>ppt_y</p:attrName>
                                        </p:attrNameLst>
                                      </p:cBhvr>
                                      <p:rCtr x="-13" y="2269"/>
                                    </p:animMotion>
                                  </p:childTnLst>
                                </p:cTn>
                              </p:par>
                              <p:par>
                                <p:cTn id="17" presetID="10" presetClass="entr" presetSubtype="0" fill="hold" grpId="0" nodeType="withEffect">
                                  <p:stCondLst>
                                    <p:cond delay="3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63" presetClass="path" presetSubtype="0" decel="100000" fill="hold" grpId="1" nodeType="withEffect">
                                  <p:stCondLst>
                                    <p:cond delay="100"/>
                                  </p:stCondLst>
                                  <p:childTnLst>
                                    <p:animMotion origin="layout" path="M -1.66667E-6 1.48148E-6 L -1.66667E-6 -0.04375 " pathEditMode="relative" rAng="0" ptsTypes="AA">
                                      <p:cBhvr>
                                        <p:cTn id="21" dur="750" spd="-100000" fill="hold"/>
                                        <p:tgtEl>
                                          <p:spTgt spid="20"/>
                                        </p:tgtEl>
                                        <p:attrNameLst>
                                          <p:attrName>ppt_x</p:attrName>
                                          <p:attrName>ppt_y</p:attrName>
                                        </p:attrNameLst>
                                      </p:cBhvr>
                                      <p:rCtr x="0" y="-2199"/>
                                    </p:animMotion>
                                  </p:childTnLst>
                                </p:cTn>
                              </p:par>
                              <p:par>
                                <p:cTn id="22" presetID="10" presetClass="entr" presetSubtype="0" fill="hold" grpId="0" nodeType="withEffect">
                                  <p:stCondLst>
                                    <p:cond delay="4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par>
                                <p:cTn id="25" presetID="63" presetClass="path" presetSubtype="0" decel="100000" fill="hold" grpId="1" nodeType="withEffect">
                                  <p:stCondLst>
                                    <p:cond delay="200"/>
                                  </p:stCondLst>
                                  <p:childTnLst>
                                    <p:animMotion origin="layout" path="M 5E-6 3.7037E-6 L -0.00013 0.0456 " pathEditMode="relative" rAng="0" ptsTypes="AA">
                                      <p:cBhvr>
                                        <p:cTn id="26" dur="750" spd="-100000" fill="hold"/>
                                        <p:tgtEl>
                                          <p:spTgt spid="21"/>
                                        </p:tgtEl>
                                        <p:attrNameLst>
                                          <p:attrName>ppt_x</p:attrName>
                                          <p:attrName>ppt_y</p:attrName>
                                        </p:attrNameLst>
                                      </p:cBhvr>
                                      <p:rCtr x="-13" y="2269"/>
                                    </p:animMotion>
                                  </p:childTnLst>
                                </p:cTn>
                              </p:par>
                              <p:par>
                                <p:cTn id="27" presetID="10" presetClass="entr" presetSubtype="0" fill="hold" grpId="0" nodeType="withEffect">
                                  <p:stCondLst>
                                    <p:cond delay="5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250"/>
                                        <p:tgtEl>
                                          <p:spTgt spid="22"/>
                                        </p:tgtEl>
                                      </p:cBhvr>
                                    </p:animEffect>
                                  </p:childTnLst>
                                </p:cTn>
                              </p:par>
                              <p:par>
                                <p:cTn id="30" presetID="63" presetClass="path" presetSubtype="0" decel="100000" fill="hold" grpId="1" nodeType="withEffect">
                                  <p:stCondLst>
                                    <p:cond delay="300"/>
                                  </p:stCondLst>
                                  <p:childTnLst>
                                    <p:animMotion origin="layout" path="M 4.16667E-6 2.22222E-6 L 4.16667E-6 -0.04375 " pathEditMode="relative" rAng="0" ptsTypes="AA">
                                      <p:cBhvr>
                                        <p:cTn id="31" dur="750" spd="-100000" fill="hold"/>
                                        <p:tgtEl>
                                          <p:spTgt spid="22"/>
                                        </p:tgtEl>
                                        <p:attrNameLst>
                                          <p:attrName>ppt_x</p:attrName>
                                          <p:attrName>ppt_y</p:attrName>
                                        </p:attrNameLst>
                                      </p:cBhvr>
                                      <p:rCtr x="0" y="-2199"/>
                                    </p:animMotion>
                                  </p:childTnLst>
                                </p:cTn>
                              </p:par>
                              <p:par>
                                <p:cTn id="32" presetID="10" presetClass="entr" presetSubtype="0" fill="hold" grpId="0" nodeType="withEffect">
                                  <p:stCondLst>
                                    <p:cond delay="6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50"/>
                                        <p:tgtEl>
                                          <p:spTgt spid="23"/>
                                        </p:tgtEl>
                                      </p:cBhvr>
                                    </p:animEffect>
                                  </p:childTnLst>
                                </p:cTn>
                              </p:par>
                              <p:par>
                                <p:cTn id="35" presetID="63" presetClass="path" presetSubtype="0" decel="100000" fill="hold" grpId="1" nodeType="withEffect">
                                  <p:stCondLst>
                                    <p:cond delay="400"/>
                                  </p:stCondLst>
                                  <p:childTnLst>
                                    <p:animMotion origin="layout" path="M -2.08333E-7 -4.81481E-6 L -0.00013 0.04561 " pathEditMode="relative" rAng="0" ptsTypes="AA">
                                      <p:cBhvr>
                                        <p:cTn id="36" dur="750" spd="-100000" fill="hold"/>
                                        <p:tgtEl>
                                          <p:spTgt spid="23"/>
                                        </p:tgtEl>
                                        <p:attrNameLst>
                                          <p:attrName>ppt_x</p:attrName>
                                          <p:attrName>ppt_y</p:attrName>
                                        </p:attrNameLst>
                                      </p:cBhvr>
                                      <p:rCtr x="-13" y="2269"/>
                                    </p:animMotion>
                                  </p:childTnLst>
                                </p:cTn>
                              </p:par>
                              <p:par>
                                <p:cTn id="37" presetID="1" presetClass="entr" presetSubtype="0" fill="hold" grpId="0" nodeType="withEffect">
                                  <p:stCondLst>
                                    <p:cond delay="250"/>
                                  </p:stCondLst>
                                  <p:childTnLst>
                                    <p:set>
                                      <p:cBhvr>
                                        <p:cTn id="38" dur="1" fill="hold">
                                          <p:stCondLst>
                                            <p:cond delay="0"/>
                                          </p:stCondLst>
                                        </p:cTn>
                                        <p:tgtEl>
                                          <p:spTgt spid="29"/>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250" fill="hold"/>
                                        <p:tgtEl>
                                          <p:spTgt spid="29"/>
                                        </p:tgtEl>
                                      </p:cBhvr>
                                      <p:by x="1000" y="1000"/>
                                    </p:animScale>
                                  </p:childTnLst>
                                </p:cTn>
                              </p:par>
                              <p:par>
                                <p:cTn id="41" presetID="1" presetClass="entr" presetSubtype="0" fill="hold" grpId="0" nodeType="withEffect">
                                  <p:stCondLst>
                                    <p:cond delay="250"/>
                                  </p:stCondLst>
                                  <p:childTnLst>
                                    <p:set>
                                      <p:cBhvr>
                                        <p:cTn id="42" dur="1" fill="hold">
                                          <p:stCondLst>
                                            <p:cond delay="0"/>
                                          </p:stCondLst>
                                        </p:cTn>
                                        <p:tgtEl>
                                          <p:spTgt spid="30"/>
                                        </p:tgtEl>
                                        <p:attrNameLst>
                                          <p:attrName>style.visibility</p:attrName>
                                        </p:attrNameLst>
                                      </p:cBhvr>
                                      <p:to>
                                        <p:strVal val="visible"/>
                                      </p:to>
                                    </p:set>
                                  </p:childTnLst>
                                </p:cTn>
                              </p:par>
                              <p:par>
                                <p:cTn id="43" presetID="6" presetClass="emph" presetSubtype="0" accel="100000" autoRev="1" fill="hold" grpId="1" nodeType="withEffect">
                                  <p:stCondLst>
                                    <p:cond delay="0"/>
                                  </p:stCondLst>
                                  <p:childTnLst>
                                    <p:animScale>
                                      <p:cBhvr>
                                        <p:cTn id="44" dur="250" fill="hold"/>
                                        <p:tgtEl>
                                          <p:spTgt spid="30"/>
                                        </p:tgtEl>
                                      </p:cBhvr>
                                      <p:by x="1000" y="1000"/>
                                    </p:animScale>
                                  </p:childTnLst>
                                </p:cTn>
                              </p:par>
                              <p:par>
                                <p:cTn id="45" presetID="1" presetClass="entr" presetSubtype="0" fill="hold" grpId="0" nodeType="withEffect">
                                  <p:stCondLst>
                                    <p:cond delay="250"/>
                                  </p:stCondLst>
                                  <p:childTnLst>
                                    <p:set>
                                      <p:cBhvr>
                                        <p:cTn id="46" dur="1" fill="hold">
                                          <p:stCondLst>
                                            <p:cond delay="0"/>
                                          </p:stCondLst>
                                        </p:cTn>
                                        <p:tgtEl>
                                          <p:spTgt spid="31"/>
                                        </p:tgtEl>
                                        <p:attrNameLst>
                                          <p:attrName>style.visibility</p:attrName>
                                        </p:attrNameLst>
                                      </p:cBhvr>
                                      <p:to>
                                        <p:strVal val="visible"/>
                                      </p:to>
                                    </p:set>
                                  </p:childTnLst>
                                </p:cTn>
                              </p:par>
                              <p:par>
                                <p:cTn id="47" presetID="6" presetClass="emph" presetSubtype="0" accel="100000" autoRev="1" fill="hold" grpId="1" nodeType="withEffect">
                                  <p:stCondLst>
                                    <p:cond delay="0"/>
                                  </p:stCondLst>
                                  <p:childTnLst>
                                    <p:animScale>
                                      <p:cBhvr>
                                        <p:cTn id="48" dur="250" fill="hold"/>
                                        <p:tgtEl>
                                          <p:spTgt spid="31"/>
                                        </p:tgtEl>
                                      </p:cBhvr>
                                      <p:by x="1000" y="1000"/>
                                    </p:animScale>
                                  </p:childTnLst>
                                </p:cTn>
                              </p:par>
                              <p:par>
                                <p:cTn id="49" presetID="1" presetClass="entr" presetSubtype="0" fill="hold" grpId="0" nodeType="withEffect">
                                  <p:stCondLst>
                                    <p:cond delay="250"/>
                                  </p:stCondLst>
                                  <p:childTnLst>
                                    <p:set>
                                      <p:cBhvr>
                                        <p:cTn id="50" dur="1" fill="hold">
                                          <p:stCondLst>
                                            <p:cond delay="0"/>
                                          </p:stCondLst>
                                        </p:cTn>
                                        <p:tgtEl>
                                          <p:spTgt spid="32"/>
                                        </p:tgtEl>
                                        <p:attrNameLst>
                                          <p:attrName>style.visibility</p:attrName>
                                        </p:attrNameLst>
                                      </p:cBhvr>
                                      <p:to>
                                        <p:strVal val="visible"/>
                                      </p:to>
                                    </p:set>
                                  </p:childTnLst>
                                </p:cTn>
                              </p:par>
                              <p:par>
                                <p:cTn id="51" presetID="6" presetClass="emph" presetSubtype="0" accel="100000" autoRev="1" fill="hold" grpId="1" nodeType="withEffect">
                                  <p:stCondLst>
                                    <p:cond delay="0"/>
                                  </p:stCondLst>
                                  <p:childTnLst>
                                    <p:animScale>
                                      <p:cBhvr>
                                        <p:cTn id="52" dur="250" fill="hold"/>
                                        <p:tgtEl>
                                          <p:spTgt spid="32"/>
                                        </p:tgtEl>
                                      </p:cBhvr>
                                      <p:by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7" grpId="0"/>
      <p:bldP spid="17" grpId="1"/>
      <p:bldP spid="20" grpId="0"/>
      <p:bldP spid="20" grpId="1"/>
      <p:bldP spid="21" grpId="0"/>
      <p:bldP spid="21" grpId="1"/>
      <p:bldP spid="22" grpId="0"/>
      <p:bldP spid="22" grpId="1"/>
      <p:bldP spid="23" grpId="0"/>
      <p:bldP spid="23" grpId="1"/>
      <p:bldP spid="29" grpId="0" animBg="1"/>
      <p:bldP spid="29" grpId="1" animBg="1"/>
      <p:bldP spid="30" grpId="0" animBg="1"/>
      <p:bldP spid="30" grpId="1" animBg="1"/>
      <p:bldP spid="31" grpId="0" animBg="1"/>
      <p:bldP spid="31" grpId="1" animBg="1"/>
      <p:bldP spid="32" grpId="0" animBg="1"/>
      <p:bldP spid="3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5">
            <a:extLst>
              <a:ext uri="{FF2B5EF4-FFF2-40B4-BE49-F238E27FC236}">
                <a16:creationId xmlns:a16="http://schemas.microsoft.com/office/drawing/2014/main" id="{7BE6C6A4-C8A0-7A44-95B1-B0F6AB1E78E3}"/>
              </a:ext>
            </a:extLst>
          </p:cNvPr>
          <p:cNvSpPr/>
          <p:nvPr/>
        </p:nvSpPr>
        <p:spPr>
          <a:xfrm>
            <a:off x="728061" y="1426688"/>
            <a:ext cx="10486618" cy="1062185"/>
          </a:xfrm>
          <a:custGeom>
            <a:avLst/>
            <a:gdLst>
              <a:gd name="connsiteX0" fmla="*/ 0 w 8157466"/>
              <a:gd name="connsiteY0" fmla="*/ 29521 h 177120"/>
              <a:gd name="connsiteX1" fmla="*/ 29521 w 8157466"/>
              <a:gd name="connsiteY1" fmla="*/ 0 h 177120"/>
              <a:gd name="connsiteX2" fmla="*/ 8127945 w 8157466"/>
              <a:gd name="connsiteY2" fmla="*/ 0 h 177120"/>
              <a:gd name="connsiteX3" fmla="*/ 8157466 w 8157466"/>
              <a:gd name="connsiteY3" fmla="*/ 29521 h 177120"/>
              <a:gd name="connsiteX4" fmla="*/ 8157466 w 8157466"/>
              <a:gd name="connsiteY4" fmla="*/ 147599 h 177120"/>
              <a:gd name="connsiteX5" fmla="*/ 8127945 w 8157466"/>
              <a:gd name="connsiteY5" fmla="*/ 177120 h 177120"/>
              <a:gd name="connsiteX6" fmla="*/ 29521 w 8157466"/>
              <a:gd name="connsiteY6" fmla="*/ 177120 h 177120"/>
              <a:gd name="connsiteX7" fmla="*/ 0 w 8157466"/>
              <a:gd name="connsiteY7" fmla="*/ 147599 h 177120"/>
              <a:gd name="connsiteX8" fmla="*/ 0 w 8157466"/>
              <a:gd name="connsiteY8" fmla="*/ 29521 h 17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7466" h="177120">
                <a:moveTo>
                  <a:pt x="0" y="29521"/>
                </a:moveTo>
                <a:cubicBezTo>
                  <a:pt x="0" y="13217"/>
                  <a:pt x="13217" y="0"/>
                  <a:pt x="29521" y="0"/>
                </a:cubicBezTo>
                <a:lnTo>
                  <a:pt x="8127945" y="0"/>
                </a:lnTo>
                <a:cubicBezTo>
                  <a:pt x="8144249" y="0"/>
                  <a:pt x="8157466" y="13217"/>
                  <a:pt x="8157466" y="29521"/>
                </a:cubicBezTo>
                <a:lnTo>
                  <a:pt x="8157466" y="147599"/>
                </a:lnTo>
                <a:cubicBezTo>
                  <a:pt x="8157466" y="163903"/>
                  <a:pt x="8144249" y="177120"/>
                  <a:pt x="8127945" y="177120"/>
                </a:cubicBezTo>
                <a:lnTo>
                  <a:pt x="29521" y="177120"/>
                </a:lnTo>
                <a:cubicBezTo>
                  <a:pt x="13217" y="177120"/>
                  <a:pt x="0" y="163903"/>
                  <a:pt x="0" y="147599"/>
                </a:cubicBezTo>
                <a:lnTo>
                  <a:pt x="0" y="29521"/>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6979" tIns="8646" rIns="316979" bIns="8646" numCol="1" spcCol="1270" anchor="ctr" anchorCtr="0">
            <a:noAutofit/>
          </a:bodyPr>
          <a:lstStyle/>
          <a:p>
            <a:pPr marL="0" marR="0" lvl="1" indent="0" algn="ctr" defTabSz="913927" rtl="0" eaLnBrk="1" fontAlgn="base" latinLnBrk="0" hangingPunct="1">
              <a:lnSpc>
                <a:spcPct val="90000"/>
              </a:lnSpc>
              <a:spcBef>
                <a:spcPct val="0"/>
              </a:spcBef>
              <a:spcAft>
                <a:spcPct val="0"/>
              </a:spcAft>
              <a:buClr>
                <a:srgbClr val="DC3C00"/>
              </a:buClr>
              <a:buSzTx/>
              <a:buFontTx/>
              <a:buNone/>
              <a:tabLst/>
              <a:defRPr/>
            </a:pPr>
            <a:r>
              <a:rPr kumimoji="0" lang="en-NZ" sz="1600" b="0" i="0" u="none" strike="noStrike" kern="1200" cap="none" spc="0" normalizeH="0" baseline="0" noProof="0">
                <a:ln>
                  <a:noFill/>
                </a:ln>
                <a:solidFill>
                  <a:srgbClr val="2F2F2F"/>
                </a:solidFill>
                <a:effectLst/>
                <a:uLnTx/>
                <a:uFillTx/>
                <a:latin typeface="Segoe UI Semilight"/>
                <a:cs typeface="Segoe UI Semilight"/>
              </a:rPr>
              <a:t>When planning for adoption, users need to understand why the change is occurring for the organization and how Microsoft 365 will help individual employees achieve more. This includes ensuring they understand why the change is happening, what’s in it for them</a:t>
            </a:r>
            <a:r>
              <a:rPr lang="en-NZ" sz="1600">
                <a:solidFill>
                  <a:srgbClr val="2F2F2F"/>
                </a:solidFill>
                <a:latin typeface="Segoe UI Semilight"/>
                <a:cs typeface="Segoe UI Semilight"/>
              </a:rPr>
              <a:t>,</a:t>
            </a:r>
            <a:r>
              <a:rPr kumimoji="0" lang="en-NZ" sz="1600" b="0" i="0" u="none" strike="noStrike" kern="1200" cap="none" spc="0" normalizeH="0" baseline="0" noProof="0">
                <a:ln>
                  <a:noFill/>
                </a:ln>
                <a:solidFill>
                  <a:srgbClr val="2F2F2F"/>
                </a:solidFill>
                <a:effectLst/>
                <a:uLnTx/>
                <a:uFillTx/>
                <a:latin typeface="Segoe UI Semilight"/>
                <a:cs typeface="Segoe UI Semilight"/>
              </a:rPr>
              <a:t> and why they’re being asked to change. Capture these reasons below and use this content to build your communications and engagement content.</a:t>
            </a:r>
          </a:p>
        </p:txBody>
      </p:sp>
      <p:sp>
        <p:nvSpPr>
          <p:cNvPr id="15" name="Title 1">
            <a:extLst>
              <a:ext uri="{FF2B5EF4-FFF2-40B4-BE49-F238E27FC236}">
                <a16:creationId xmlns:a16="http://schemas.microsoft.com/office/drawing/2014/main" id="{1B241F90-673E-0747-A705-7F0AFBEB5A5F}"/>
              </a:ext>
            </a:extLst>
          </p:cNvPr>
          <p:cNvSpPr txBox="1">
            <a:spLocks/>
          </p:cNvSpPr>
          <p:nvPr/>
        </p:nvSpPr>
        <p:spPr>
          <a:xfrm>
            <a:off x="414668" y="819148"/>
            <a:ext cx="11430001" cy="607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rPr>
              <a:t>Understand your “why”</a:t>
            </a:r>
          </a:p>
        </p:txBody>
      </p:sp>
      <p:grpSp>
        <p:nvGrpSpPr>
          <p:cNvPr id="16" name="Group 15">
            <a:extLst>
              <a:ext uri="{FF2B5EF4-FFF2-40B4-BE49-F238E27FC236}">
                <a16:creationId xmlns:a16="http://schemas.microsoft.com/office/drawing/2014/main" id="{8AD9A647-2707-D845-B99D-5095C19EDCE5}"/>
              </a:ext>
            </a:extLst>
          </p:cNvPr>
          <p:cNvGrpSpPr/>
          <p:nvPr/>
        </p:nvGrpSpPr>
        <p:grpSpPr>
          <a:xfrm>
            <a:off x="414668" y="2750131"/>
            <a:ext cx="5596271" cy="3549978"/>
            <a:chOff x="414668" y="2488873"/>
            <a:chExt cx="5596271" cy="3996987"/>
          </a:xfrm>
        </p:grpSpPr>
        <p:sp>
          <p:nvSpPr>
            <p:cNvPr id="17" name="Freeform: Shape 3">
              <a:extLst>
                <a:ext uri="{FF2B5EF4-FFF2-40B4-BE49-F238E27FC236}">
                  <a16:creationId xmlns:a16="http://schemas.microsoft.com/office/drawing/2014/main" id="{B0E7165D-9461-2A40-A751-DEBF09A9DA5F}"/>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r>
                <a:rPr lang="en-US" sz="1400" i="1">
                  <a:solidFill>
                    <a:srgbClr val="505050">
                      <a:hueOff val="0"/>
                      <a:satOff val="0"/>
                      <a:lumOff val="0"/>
                      <a:alphaOff val="0"/>
                    </a:srgbClr>
                  </a:solidFill>
                  <a:latin typeface="Segoe UI"/>
                  <a:cs typeface="Segoe UI Semibold"/>
                </a:rPr>
                <a:t>Our company vision statement has always been to connect and collaborate. Now our virtual workplace will match our physical, open format workplace. Content will be shared. Communication will be streamlined. Connections will be made.</a:t>
              </a: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8" name="Rectangle 17">
              <a:extLst>
                <a:ext uri="{FF2B5EF4-FFF2-40B4-BE49-F238E27FC236}">
                  <a16:creationId xmlns:a16="http://schemas.microsoft.com/office/drawing/2014/main" id="{883F8D66-FA22-2549-99B7-E114C8083263}"/>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227C841C-0A65-F24F-BD24-1EFF3DB1127D}"/>
                </a:ext>
              </a:extLst>
            </p:cNvPr>
            <p:cNvSpPr/>
            <p:nvPr/>
          </p:nvSpPr>
          <p:spPr>
            <a:xfrm>
              <a:off x="573238" y="2675966"/>
              <a:ext cx="5349097" cy="291086"/>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How will Microsoft 365 </a:t>
              </a:r>
              <a:r>
                <a:rPr kumimoji="0" lang="en-US" sz="1200" b="1" i="0" u="sng"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benefit your organization</a:t>
              </a: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a:t>
              </a:r>
            </a:p>
          </p:txBody>
        </p:sp>
      </p:grpSp>
      <p:grpSp>
        <p:nvGrpSpPr>
          <p:cNvPr id="20" name="Group 19">
            <a:extLst>
              <a:ext uri="{FF2B5EF4-FFF2-40B4-BE49-F238E27FC236}">
                <a16:creationId xmlns:a16="http://schemas.microsoft.com/office/drawing/2014/main" id="{24E28A64-6A17-4F4B-B8A5-C7FE5B41035F}"/>
              </a:ext>
            </a:extLst>
          </p:cNvPr>
          <p:cNvGrpSpPr/>
          <p:nvPr/>
        </p:nvGrpSpPr>
        <p:grpSpPr>
          <a:xfrm>
            <a:off x="6259028" y="2750130"/>
            <a:ext cx="5596272" cy="3549978"/>
            <a:chOff x="6259028" y="2488872"/>
            <a:chExt cx="5596272" cy="3996987"/>
          </a:xfrm>
        </p:grpSpPr>
        <p:sp>
          <p:nvSpPr>
            <p:cNvPr id="21" name="Freeform: Shape 3">
              <a:extLst>
                <a:ext uri="{FF2B5EF4-FFF2-40B4-BE49-F238E27FC236}">
                  <a16:creationId xmlns:a16="http://schemas.microsoft.com/office/drawing/2014/main" id="{B31CB3A3-EC24-404C-BF99-86366D1AD308}"/>
                </a:ext>
              </a:extLst>
            </p:cNvPr>
            <p:cNvSpPr/>
            <p:nvPr/>
          </p:nvSpPr>
          <p:spPr>
            <a:xfrm>
              <a:off x="6259029" y="2488872"/>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22" name="Rectangle 21">
              <a:extLst>
                <a:ext uri="{FF2B5EF4-FFF2-40B4-BE49-F238E27FC236}">
                  <a16:creationId xmlns:a16="http://schemas.microsoft.com/office/drawing/2014/main" id="{546207BC-8107-4F40-BD05-EC7E78D85374}"/>
                </a:ext>
              </a:extLst>
            </p:cNvPr>
            <p:cNvSpPr/>
            <p:nvPr/>
          </p:nvSpPr>
          <p:spPr>
            <a:xfrm>
              <a:off x="6259030"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64AF6069-6720-4247-B4B2-8BB7A0A0FCF2}"/>
                </a:ext>
              </a:extLst>
            </p:cNvPr>
            <p:cNvSpPr/>
            <p:nvPr/>
          </p:nvSpPr>
          <p:spPr>
            <a:xfrm>
              <a:off x="6259028" y="2675966"/>
              <a:ext cx="5596270" cy="291086"/>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How will Microsoft 365 </a:t>
              </a:r>
              <a:r>
                <a:rPr kumimoji="0" lang="en-US" sz="1200" b="1" i="0" u="sng"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benefit employees</a:t>
              </a: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a:t>
              </a:r>
            </a:p>
          </p:txBody>
        </p:sp>
      </p:grpSp>
    </p:spTree>
    <p:extLst>
      <p:ext uri="{BB962C8B-B14F-4D97-AF65-F5344CB8AC3E}">
        <p14:creationId xmlns:p14="http://schemas.microsoft.com/office/powerpoint/2010/main" val="16799237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3">
            <a:extLst>
              <a:ext uri="{FF2B5EF4-FFF2-40B4-BE49-F238E27FC236}">
                <a16:creationId xmlns:a16="http://schemas.microsoft.com/office/drawing/2014/main" id="{58DB95DF-E0F6-BB45-9A71-9A528AD9E06A}"/>
              </a:ext>
            </a:extLst>
          </p:cNvPr>
          <p:cNvSpPr/>
          <p:nvPr/>
        </p:nvSpPr>
        <p:spPr>
          <a:xfrm>
            <a:off x="414668" y="2494723"/>
            <a:ext cx="11440630" cy="407504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1" name="Title 1">
            <a:extLst>
              <a:ext uri="{FF2B5EF4-FFF2-40B4-BE49-F238E27FC236}">
                <a16:creationId xmlns:a16="http://schemas.microsoft.com/office/drawing/2014/main" id="{483BA8D2-3BC7-8245-A739-6EDAF38C5578}"/>
              </a:ext>
            </a:extLst>
          </p:cNvPr>
          <p:cNvSpPr txBox="1">
            <a:spLocks/>
          </p:cNvSpPr>
          <p:nvPr/>
        </p:nvSpPr>
        <p:spPr>
          <a:xfrm>
            <a:off x="269302" y="900480"/>
            <a:ext cx="11653523" cy="4751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rPr>
              <a:t>Identify key changes for each team</a:t>
            </a:r>
          </a:p>
        </p:txBody>
      </p:sp>
      <p:sp>
        <p:nvSpPr>
          <p:cNvPr id="12" name="Rectangle 11">
            <a:extLst>
              <a:ext uri="{FF2B5EF4-FFF2-40B4-BE49-F238E27FC236}">
                <a16:creationId xmlns:a16="http://schemas.microsoft.com/office/drawing/2014/main" id="{D3D81ECB-8871-894D-B9D5-914233FC512C}"/>
              </a:ext>
            </a:extLst>
          </p:cNvPr>
          <p:cNvSpPr/>
          <p:nvPr/>
        </p:nvSpPr>
        <p:spPr>
          <a:xfrm>
            <a:off x="1159834" y="1488700"/>
            <a:ext cx="9872332" cy="757130"/>
          </a:xfrm>
          <a:prstGeom prst="rect">
            <a:avLst/>
          </a:prstGeom>
        </p:spPr>
        <p:txBody>
          <a:bodyPr wrap="square">
            <a:spAutoFit/>
          </a:bodyPr>
          <a:lstStyle/>
          <a:p>
            <a:pPr marL="0" marR="0" lvl="1" indent="0" algn="ctr" defTabSz="913927" rtl="0" eaLnBrk="1" fontAlgn="base" latinLnBrk="0" hangingPunct="1">
              <a:lnSpc>
                <a:spcPct val="90000"/>
              </a:lnSpc>
              <a:spcBef>
                <a:spcPct val="0"/>
              </a:spcBef>
              <a:spcAft>
                <a:spcPct val="0"/>
              </a:spcAft>
              <a:buClr>
                <a:srgbClr val="DC3C00"/>
              </a:buClr>
              <a:buSzTx/>
              <a:buFontTx/>
              <a:buNone/>
              <a:tabLst/>
              <a:defRPr/>
            </a:pPr>
            <a:r>
              <a:rPr kumimoji="0" lang="en-US" sz="16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Create a list of things that will change for your team members with the implementation of Microsoft 365. This includes the new technology as well as new ways of working and engaging. Make sure to incorporate these key changes in your Awareness and Training plans.</a:t>
            </a:r>
          </a:p>
        </p:txBody>
      </p:sp>
      <p:sp>
        <p:nvSpPr>
          <p:cNvPr id="14" name="Rectangle 13">
            <a:extLst>
              <a:ext uri="{FF2B5EF4-FFF2-40B4-BE49-F238E27FC236}">
                <a16:creationId xmlns:a16="http://schemas.microsoft.com/office/drawing/2014/main" id="{EDF2949A-4C90-9846-88BD-6FF9894B16FF}"/>
              </a:ext>
            </a:extLst>
          </p:cNvPr>
          <p:cNvSpPr/>
          <p:nvPr/>
        </p:nvSpPr>
        <p:spPr>
          <a:xfrm>
            <a:off x="565297" y="2628141"/>
            <a:ext cx="11061405" cy="1021690"/>
          </a:xfrm>
          <a:prstGeom prst="rect">
            <a:avLst/>
          </a:prstGeom>
        </p:spPr>
        <p:txBody>
          <a:bodyPr wrap="square" anchor="t">
            <a:spAutoFit/>
          </a:bodyPr>
          <a:lstStyle/>
          <a:p>
            <a:pPr marR="0" lvl="0" algn="l" defTabSz="914400" rtl="0" eaLnBrk="1" fontAlgn="auto" latinLnBrk="0" hangingPunct="1">
              <a:lnSpc>
                <a:spcPct val="150000"/>
              </a:lnSpc>
              <a:spcBef>
                <a:spcPts val="0"/>
              </a:spcBef>
              <a:spcAft>
                <a:spcPts val="0"/>
              </a:spcAft>
              <a:buClrTx/>
              <a:buSzTx/>
              <a:tabLst/>
              <a:defRPr/>
            </a:pPr>
            <a:endParaRPr lang="en-US" sz="1400" i="1">
              <a:solidFill>
                <a:schemeClr val="bg1">
                  <a:lumMod val="50000"/>
                </a:schemeClr>
              </a:solidFill>
              <a:latin typeface="Segoe UI"/>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schemeClr val="bg1">
                    <a:lumMod val="50000"/>
                  </a:schemeClr>
                </a:solidFill>
                <a:effectLst/>
                <a:uLnTx/>
                <a:uFillTx/>
                <a:latin typeface="Segoe UI"/>
                <a:ea typeface="+mn-ea"/>
              </a:rPr>
              <a:t>Employees will use Teams for conference calls instead of Skype for Business</a:t>
            </a:r>
            <a:endParaRPr kumimoji="0" lang="en-US" sz="1400" b="0" i="1" u="none" strike="noStrike" kern="1200" cap="none" spc="0" normalizeH="0" baseline="0" noProof="0">
              <a:ln>
                <a:noFill/>
              </a:ln>
              <a:solidFill>
                <a:schemeClr val="bg1">
                  <a:lumMod val="50000"/>
                </a:schemeClr>
              </a:solidFill>
              <a:effectLst/>
              <a:uLnTx/>
              <a:uFillTx/>
              <a:latin typeface="Segoe UI"/>
              <a:ea typeface="+mn-ea"/>
              <a:cs typeface="Segoe UI"/>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schemeClr val="bg1">
                    <a:lumMod val="50000"/>
                  </a:schemeClr>
                </a:solidFill>
                <a:effectLst/>
                <a:uLnTx/>
                <a:uFillTx/>
                <a:latin typeface="Segoe UI"/>
                <a:ea typeface="+mn-ea"/>
                <a:cs typeface="+mn-cs"/>
              </a:rPr>
              <a:t>Security requirements will change for all mobile devices accessing Microsoft 365</a:t>
            </a:r>
          </a:p>
        </p:txBody>
      </p:sp>
      <p:sp>
        <p:nvSpPr>
          <p:cNvPr id="6" name="Rectangle 5">
            <a:extLst>
              <a:ext uri="{FF2B5EF4-FFF2-40B4-BE49-F238E27FC236}">
                <a16:creationId xmlns:a16="http://schemas.microsoft.com/office/drawing/2014/main" id="{0E4106EE-B515-41E9-BCF9-C6C8D8BDC4F4}"/>
              </a:ext>
            </a:extLst>
          </p:cNvPr>
          <p:cNvSpPr/>
          <p:nvPr/>
        </p:nvSpPr>
        <p:spPr>
          <a:xfrm>
            <a:off x="414668" y="2494724"/>
            <a:ext cx="11440630" cy="368550"/>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6E6E6"/>
                </a:solidFill>
                <a:effectLst/>
                <a:uLnTx/>
                <a:uFillTx/>
                <a:latin typeface="Segoe UI"/>
                <a:ea typeface="+mn-ea"/>
                <a:cs typeface="+mn-cs"/>
              </a:rPr>
              <a:t>Team: </a:t>
            </a:r>
            <a:r>
              <a:rPr kumimoji="0" lang="en-US" sz="1400" b="0" i="1" u="none" strike="noStrike" kern="1200" cap="none" spc="0" normalizeH="0" baseline="0" noProof="0">
                <a:ln>
                  <a:noFill/>
                </a:ln>
                <a:solidFill>
                  <a:srgbClr val="E6E6E6"/>
                </a:solidFill>
                <a:effectLst/>
                <a:uLnTx/>
                <a:uFillTx/>
                <a:latin typeface="Segoe UI"/>
                <a:ea typeface="+mn-ea"/>
                <a:cs typeface="+mn-cs"/>
              </a:rPr>
              <a:t>Sales</a:t>
            </a:r>
          </a:p>
        </p:txBody>
      </p:sp>
    </p:spTree>
    <p:extLst>
      <p:ext uri="{BB962C8B-B14F-4D97-AF65-F5344CB8AC3E}">
        <p14:creationId xmlns:p14="http://schemas.microsoft.com/office/powerpoint/2010/main" val="21089214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9" name="Rectangle 8">
            <a:extLst>
              <a:ext uri="{FF2B5EF4-FFF2-40B4-BE49-F238E27FC236}">
                <a16:creationId xmlns:a16="http://schemas.microsoft.com/office/drawing/2014/main" id="{3A341A39-6EEE-4041-BE8F-BD500D7F789B}"/>
              </a:ext>
            </a:extLst>
          </p:cNvPr>
          <p:cNvSpPr/>
          <p:nvPr/>
        </p:nvSpPr>
        <p:spPr>
          <a:xfrm>
            <a:off x="414667" y="2793683"/>
            <a:ext cx="2232839" cy="1073678"/>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C78B35DE-0F30-2746-B295-E6F4FDD55D09}"/>
              </a:ext>
            </a:extLst>
          </p:cNvPr>
          <p:cNvSpPr/>
          <p:nvPr/>
        </p:nvSpPr>
        <p:spPr>
          <a:xfrm>
            <a:off x="414668" y="3978772"/>
            <a:ext cx="2232839" cy="1073678"/>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1" name="Freeform: Shape 3">
            <a:extLst>
              <a:ext uri="{FF2B5EF4-FFF2-40B4-BE49-F238E27FC236}">
                <a16:creationId xmlns:a16="http://schemas.microsoft.com/office/drawing/2014/main" id="{85CEF948-FE63-0042-B85F-3DA28FAD9FD1}"/>
              </a:ext>
            </a:extLst>
          </p:cNvPr>
          <p:cNvSpPr/>
          <p:nvPr/>
        </p:nvSpPr>
        <p:spPr>
          <a:xfrm>
            <a:off x="2647506" y="2783023"/>
            <a:ext cx="9129822" cy="107367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285750" lvl="1" indent="-285750" defTabSz="266700">
              <a:lnSpc>
                <a:spcPct val="90000"/>
              </a:lnSpc>
              <a:spcBef>
                <a:spcPct val="0"/>
              </a:spcBef>
              <a:spcAft>
                <a:spcPct val="15000"/>
              </a:spcAft>
              <a:buFont typeface="Arial" panose="020B0604020202020204" pitchFamily="34" charset="0"/>
              <a:buChar char="•"/>
              <a:defRPr/>
            </a:pPr>
            <a:r>
              <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rPr>
              <a:t>Mo</a:t>
            </a:r>
            <a:r>
              <a:rPr lang="en-US" sz="1400" i="1" err="1">
                <a:solidFill>
                  <a:srgbClr val="505050">
                    <a:hueOff val="0"/>
                    <a:satOff val="0"/>
                    <a:lumOff val="0"/>
                    <a:alphaOff val="0"/>
                  </a:srgbClr>
                </a:solidFill>
                <a:latin typeface="Segoe UI"/>
                <a:cs typeface="Segoe UI Semibold"/>
              </a:rPr>
              <a:t>ving</a:t>
            </a:r>
            <a:r>
              <a:rPr lang="en-US" sz="1400" i="1">
                <a:solidFill>
                  <a:srgbClr val="505050">
                    <a:hueOff val="0"/>
                    <a:satOff val="0"/>
                    <a:lumOff val="0"/>
                    <a:alphaOff val="0"/>
                  </a:srgbClr>
                </a:solidFill>
                <a:latin typeface="Segoe UI"/>
                <a:cs typeface="Segoe UI Semibold"/>
              </a:rPr>
              <a:t> to cloud services has been a goal of IT and business units for the last two years. All key leaders are on board with the decision to move to Microsoft 365.</a:t>
            </a: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p:txBody>
      </p:sp>
      <p:sp>
        <p:nvSpPr>
          <p:cNvPr id="12" name="Title 1">
            <a:extLst>
              <a:ext uri="{FF2B5EF4-FFF2-40B4-BE49-F238E27FC236}">
                <a16:creationId xmlns:a16="http://schemas.microsoft.com/office/drawing/2014/main" id="{2644B0AD-1F0F-BB4E-890A-321F41E04F51}"/>
              </a:ext>
            </a:extLst>
          </p:cNvPr>
          <p:cNvSpPr txBox="1">
            <a:spLocks/>
          </p:cNvSpPr>
          <p:nvPr/>
        </p:nvSpPr>
        <p:spPr>
          <a:xfrm>
            <a:off x="0" y="891497"/>
            <a:ext cx="11363325" cy="608013"/>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NZ" sz="3200" i="0" u="none" strike="noStrike" kern="1200" cap="none" spc="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Identify areas of alignment</a:t>
            </a:r>
          </a:p>
        </p:txBody>
      </p:sp>
      <p:sp>
        <p:nvSpPr>
          <p:cNvPr id="13" name="Rectangle 12">
            <a:extLst>
              <a:ext uri="{FF2B5EF4-FFF2-40B4-BE49-F238E27FC236}">
                <a16:creationId xmlns:a16="http://schemas.microsoft.com/office/drawing/2014/main" id="{1C049F1D-6FE6-4147-9B25-4E9AEB1F235B}"/>
              </a:ext>
            </a:extLst>
          </p:cNvPr>
          <p:cNvSpPr/>
          <p:nvPr/>
        </p:nvSpPr>
        <p:spPr>
          <a:xfrm>
            <a:off x="414667" y="3181111"/>
            <a:ext cx="2232839" cy="258532"/>
          </a:xfrm>
          <a:prstGeom prst="rect">
            <a:avLst/>
          </a:prstGeom>
        </p:spPr>
        <p:txBody>
          <a:bodyPr wrap="square" anchor="t">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Segoe UI Semibold"/>
              </a:rPr>
              <a:t>Executive</a:t>
            </a:r>
            <a:r>
              <a:rPr kumimoji="0" lang="en" sz="1200" b="1" i="0" u="none" strike="noStrike" kern="1200" cap="none" spc="0" normalizeH="0" baseline="0" noProof="0">
                <a:ln>
                  <a:noFill/>
                </a:ln>
                <a:solidFill>
                  <a:srgbClr val="FFFFFF"/>
                </a:solidFill>
                <a:effectLst/>
                <a:uLnTx/>
                <a:uFillTx/>
                <a:latin typeface="Segoe UI Semibold"/>
                <a:ea typeface="+mn-ea"/>
                <a:cs typeface="Segoe UI Semibold"/>
              </a:rPr>
              <a:t> alignment</a:t>
            </a:r>
            <a:endParaRPr kumimoji="0" lang="en"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sp>
        <p:nvSpPr>
          <p:cNvPr id="16" name="Rectangle 15">
            <a:extLst>
              <a:ext uri="{FF2B5EF4-FFF2-40B4-BE49-F238E27FC236}">
                <a16:creationId xmlns:a16="http://schemas.microsoft.com/office/drawing/2014/main" id="{451B80CB-6E7E-8842-9884-BDEC57FC08B4}"/>
              </a:ext>
            </a:extLst>
          </p:cNvPr>
          <p:cNvSpPr/>
          <p:nvPr/>
        </p:nvSpPr>
        <p:spPr>
          <a:xfrm>
            <a:off x="414668" y="4379420"/>
            <a:ext cx="2232839" cy="258532"/>
          </a:xfrm>
          <a:prstGeom prst="rect">
            <a:avLst/>
          </a:prstGeom>
        </p:spPr>
        <p:txBody>
          <a:bodyPr wrap="square" anchor="t">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Segoe UI Semibold"/>
              </a:rPr>
              <a:t>Executive</a:t>
            </a:r>
            <a:r>
              <a:rPr kumimoji="0" lang="en" sz="1200" b="1" i="0" u="none" strike="noStrike" kern="1200" cap="none" spc="0" normalizeH="0" baseline="0" noProof="0">
                <a:ln>
                  <a:noFill/>
                </a:ln>
                <a:solidFill>
                  <a:srgbClr val="FFFFFF"/>
                </a:solidFill>
                <a:effectLst/>
                <a:uLnTx/>
                <a:uFillTx/>
                <a:latin typeface="Segoe UI Semibold"/>
                <a:ea typeface="+mn-ea"/>
                <a:cs typeface="Segoe UI Semibold"/>
              </a:rPr>
              <a:t> misalignment</a:t>
            </a:r>
            <a:endParaRPr kumimoji="0" lang="en"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sp>
        <p:nvSpPr>
          <p:cNvPr id="17" name="Rectangle 16">
            <a:extLst>
              <a:ext uri="{FF2B5EF4-FFF2-40B4-BE49-F238E27FC236}">
                <a16:creationId xmlns:a16="http://schemas.microsoft.com/office/drawing/2014/main" id="{17E3614A-1700-A94C-939C-F95CA61D8CFF}"/>
              </a:ext>
            </a:extLst>
          </p:cNvPr>
          <p:cNvSpPr/>
          <p:nvPr/>
        </p:nvSpPr>
        <p:spPr>
          <a:xfrm>
            <a:off x="414668" y="5176664"/>
            <a:ext cx="2232838" cy="1072232"/>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80DCD9E3-6302-6E41-8367-DB81EA255912}"/>
              </a:ext>
            </a:extLst>
          </p:cNvPr>
          <p:cNvSpPr/>
          <p:nvPr/>
        </p:nvSpPr>
        <p:spPr>
          <a:xfrm>
            <a:off x="447850" y="5576589"/>
            <a:ext cx="2199656" cy="258532"/>
          </a:xfrm>
          <a:prstGeom prst="rect">
            <a:avLst/>
          </a:prstGeom>
        </p:spPr>
        <p:txBody>
          <a:bodyPr wrap="square" anchor="t">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 sz="1200" b="1" i="0" u="none" strike="noStrike" kern="1200" cap="none" spc="0" normalizeH="0" baseline="0" noProof="0">
                <a:ln>
                  <a:noFill/>
                </a:ln>
                <a:solidFill>
                  <a:srgbClr val="FFFFFF"/>
                </a:solidFill>
                <a:effectLst/>
                <a:uLnTx/>
                <a:uFillTx/>
                <a:latin typeface="Segoe UI Semibold"/>
                <a:ea typeface="+mn-ea"/>
                <a:cs typeface="Segoe UI Semibold"/>
              </a:rPr>
              <a:t>Key implications</a:t>
            </a:r>
            <a:endParaRPr kumimoji="0" lang="en"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sp>
        <p:nvSpPr>
          <p:cNvPr id="19" name="Rectangle 18">
            <a:extLst>
              <a:ext uri="{FF2B5EF4-FFF2-40B4-BE49-F238E27FC236}">
                <a16:creationId xmlns:a16="http://schemas.microsoft.com/office/drawing/2014/main" id="{2BAEFAD8-4F3A-2F48-B716-6CEE8837CE84}"/>
              </a:ext>
            </a:extLst>
          </p:cNvPr>
          <p:cNvSpPr/>
          <p:nvPr/>
        </p:nvSpPr>
        <p:spPr>
          <a:xfrm>
            <a:off x="1213506" y="1600405"/>
            <a:ext cx="9764988" cy="535531"/>
          </a:xfrm>
          <a:prstGeom prst="rect">
            <a:avLst/>
          </a:prstGeom>
        </p:spPr>
        <p:txBody>
          <a:bodyPr wrap="square" anchor="t">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light"/>
                <a:ea typeface="+mn-ea"/>
                <a:cs typeface="Segoe UI Semilight"/>
                <a:sym typeface="Calibri"/>
              </a:rPr>
              <a:t>To ensure that leaders demonstrate support, there must be alignment on key project goals, timelines and objectives. Use this worksheet to capture areas of alignment and misalignment and the implications of both. </a:t>
            </a:r>
            <a:endParaRPr kumimoji="0" lang="en-US" sz="16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endParaRPr>
          </a:p>
        </p:txBody>
      </p:sp>
      <p:sp>
        <p:nvSpPr>
          <p:cNvPr id="20" name="Freeform: Shape 3">
            <a:extLst>
              <a:ext uri="{FF2B5EF4-FFF2-40B4-BE49-F238E27FC236}">
                <a16:creationId xmlns:a16="http://schemas.microsoft.com/office/drawing/2014/main" id="{75A03B78-4365-304E-8C7E-2D14287B4FF0}"/>
              </a:ext>
            </a:extLst>
          </p:cNvPr>
          <p:cNvSpPr/>
          <p:nvPr/>
        </p:nvSpPr>
        <p:spPr>
          <a:xfrm>
            <a:off x="2647506" y="3980914"/>
            <a:ext cx="9129822" cy="107367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285750" lvl="1" indent="-285750" defTabSz="266700">
              <a:lnSpc>
                <a:spcPct val="90000"/>
              </a:lnSpc>
              <a:spcBef>
                <a:spcPct val="0"/>
              </a:spcBef>
              <a:spcAft>
                <a:spcPct val="15000"/>
              </a:spcAft>
              <a:buFont typeface="Arial" panose="020B0604020202020204" pitchFamily="34" charset="0"/>
              <a:buChar char="•"/>
              <a:defRPr/>
            </a:pPr>
            <a:r>
              <a:rPr lang="en-US" sz="1400" i="1">
                <a:solidFill>
                  <a:srgbClr val="505050">
                    <a:hueOff val="0"/>
                    <a:satOff val="0"/>
                    <a:lumOff val="0"/>
                    <a:alphaOff val="0"/>
                  </a:srgbClr>
                </a:solidFill>
                <a:latin typeface="Segoe UI"/>
              </a:rPr>
              <a:t>Core business functions have shared that the IT timeline is too aggressive for teams like Sales and Marketing, who need to focus exclusively on driving sales until the close of Q4. There are concerns about the current plans to launch new technology during that time period.</a:t>
            </a: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21" name="Freeform: Shape 3">
            <a:extLst>
              <a:ext uri="{FF2B5EF4-FFF2-40B4-BE49-F238E27FC236}">
                <a16:creationId xmlns:a16="http://schemas.microsoft.com/office/drawing/2014/main" id="{DC37E778-4572-A74D-807C-B77322064F2A}"/>
              </a:ext>
            </a:extLst>
          </p:cNvPr>
          <p:cNvSpPr/>
          <p:nvPr/>
        </p:nvSpPr>
        <p:spPr>
          <a:xfrm>
            <a:off x="2647506" y="5176664"/>
            <a:ext cx="9129822" cy="107367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285750" lvl="1" indent="-285750" defTabSz="266700">
              <a:lnSpc>
                <a:spcPct val="90000"/>
              </a:lnSpc>
              <a:spcBef>
                <a:spcPct val="0"/>
              </a:spcBef>
              <a:spcAft>
                <a:spcPct val="15000"/>
              </a:spcAft>
              <a:buFontTx/>
              <a:buChar char="•"/>
              <a:defRPr/>
            </a:pPr>
            <a:r>
              <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rPr>
              <a:t>Consider current change climate for each business group and plan user readiness activities accordingly. </a:t>
            </a:r>
            <a:r>
              <a:rPr lang="en-US" sz="1400" i="1">
                <a:solidFill>
                  <a:srgbClr val="505050">
                    <a:hueOff val="0"/>
                    <a:satOff val="0"/>
                    <a:lumOff val="0"/>
                    <a:alphaOff val="0"/>
                  </a:srgbClr>
                </a:solidFill>
                <a:latin typeface="Segoe UI"/>
              </a:rPr>
              <a:t>Communicate adoption and usage risks to Program Manager.</a:t>
            </a: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Tree>
    <p:extLst>
      <p:ext uri="{BB962C8B-B14F-4D97-AF65-F5344CB8AC3E}">
        <p14:creationId xmlns:p14="http://schemas.microsoft.com/office/powerpoint/2010/main" val="881024276"/>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C52E039-C797-4944-B37F-6D5D3FAD5249}"/>
              </a:ext>
            </a:extLst>
          </p:cNvPr>
          <p:cNvSpPr txBox="1">
            <a:spLocks/>
          </p:cNvSpPr>
          <p:nvPr/>
        </p:nvSpPr>
        <p:spPr>
          <a:xfrm>
            <a:off x="361910" y="2949603"/>
            <a:ext cx="5217059" cy="2256082"/>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88"/>
              </a:spcAft>
              <a:defRPr/>
            </a:pPr>
            <a:r>
              <a:rPr kumimoji="0" lang="en-NZ" sz="1800" b="0" i="0" u="none" strike="noStrike" kern="1200" cap="none" spc="0" normalizeH="0" baseline="0" noProof="0">
                <a:ln>
                  <a:noFill/>
                </a:ln>
                <a:solidFill>
                  <a:srgbClr val="2F2F2F"/>
                </a:solidFill>
                <a:effectLst/>
                <a:uLnTx/>
                <a:uFillTx/>
                <a:latin typeface="Segoe UI Semilight"/>
                <a:cs typeface="Segoe UI Semilight"/>
              </a:rPr>
              <a:t>Before building your Awareness Plan, take time to understand who needs to be informed, key </a:t>
            </a:r>
            <a:r>
              <a:rPr lang="en-NZ" sz="1800">
                <a:solidFill>
                  <a:srgbClr val="2F2F2F"/>
                </a:solidFill>
                <a:latin typeface="Segoe UI Semilight"/>
                <a:cs typeface="Segoe UI Semilight"/>
              </a:rPr>
              <a:t>messages to convey, </a:t>
            </a:r>
            <a:r>
              <a:rPr kumimoji="0" lang="en-NZ" sz="1800" b="0" i="0" u="none" strike="noStrike" kern="1200" cap="none" spc="0" normalizeH="0" baseline="0" noProof="0">
                <a:ln>
                  <a:noFill/>
                </a:ln>
                <a:solidFill>
                  <a:srgbClr val="2F2F2F"/>
                </a:solidFill>
                <a:effectLst/>
                <a:uLnTx/>
                <a:uFillTx/>
                <a:latin typeface="Segoe UI Semilight"/>
                <a:cs typeface="Segoe UI Semilight"/>
              </a:rPr>
              <a:t>and preferences for communication</a:t>
            </a:r>
            <a:r>
              <a:rPr lang="en-NZ" sz="1800">
                <a:solidFill>
                  <a:srgbClr val="2F2F2F"/>
                </a:solidFill>
                <a:latin typeface="Segoe UI Semilight"/>
                <a:cs typeface="Segoe UI Semilight"/>
              </a:rPr>
              <a:t> channels</a:t>
            </a:r>
            <a:r>
              <a:rPr kumimoji="0" lang="en-NZ" sz="1800" b="0" i="0" u="none" strike="noStrike" kern="1200" cap="none" spc="0" normalizeH="0" baseline="0" noProof="0">
                <a:ln>
                  <a:noFill/>
                </a:ln>
                <a:solidFill>
                  <a:srgbClr val="2F2F2F"/>
                </a:solidFill>
                <a:effectLst/>
                <a:uLnTx/>
                <a:uFillTx/>
                <a:latin typeface="Segoe UI Semilight"/>
                <a:cs typeface="Segoe UI Semilight"/>
              </a:rPr>
              <a:t>.</a:t>
            </a:r>
          </a:p>
        </p:txBody>
      </p:sp>
      <p:sp>
        <p:nvSpPr>
          <p:cNvPr id="9" name="Title 2">
            <a:extLst>
              <a:ext uri="{FF2B5EF4-FFF2-40B4-BE49-F238E27FC236}">
                <a16:creationId xmlns:a16="http://schemas.microsoft.com/office/drawing/2014/main" id="{B86042C4-B8F9-419C-8170-25A2FC95227F}"/>
              </a:ext>
            </a:extLst>
          </p:cNvPr>
          <p:cNvSpPr txBox="1">
            <a:spLocks/>
          </p:cNvSpPr>
          <p:nvPr/>
        </p:nvSpPr>
        <p:spPr>
          <a:xfrm>
            <a:off x="361910" y="1749425"/>
            <a:ext cx="5734090" cy="1200178"/>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NZ" sz="3200" i="0" u="none" strike="noStrike" kern="1200" cap="none" spc="-10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Build your awareness strategy</a:t>
            </a:r>
          </a:p>
        </p:txBody>
      </p:sp>
    </p:spTree>
    <p:extLst>
      <p:ext uri="{BB962C8B-B14F-4D97-AF65-F5344CB8AC3E}">
        <p14:creationId xmlns:p14="http://schemas.microsoft.com/office/powerpoint/2010/main" val="36661644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562AB4-4B74-6C4D-BE3A-D3AF13754221}"/>
              </a:ext>
            </a:extLst>
          </p:cNvPr>
          <p:cNvSpPr txBox="1">
            <a:spLocks/>
          </p:cNvSpPr>
          <p:nvPr/>
        </p:nvSpPr>
        <p:spPr>
          <a:xfrm>
            <a:off x="414668" y="949611"/>
            <a:ext cx="11430001" cy="607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rPr>
              <a:t>Who needs to be informed?</a:t>
            </a:r>
          </a:p>
        </p:txBody>
      </p:sp>
      <p:grpSp>
        <p:nvGrpSpPr>
          <p:cNvPr id="6" name="Group 5">
            <a:extLst>
              <a:ext uri="{FF2B5EF4-FFF2-40B4-BE49-F238E27FC236}">
                <a16:creationId xmlns:a16="http://schemas.microsoft.com/office/drawing/2014/main" id="{D76314B1-E737-4C4F-92C1-393FA993D133}"/>
              </a:ext>
            </a:extLst>
          </p:cNvPr>
          <p:cNvGrpSpPr/>
          <p:nvPr/>
        </p:nvGrpSpPr>
        <p:grpSpPr>
          <a:xfrm>
            <a:off x="414669" y="2115248"/>
            <a:ext cx="3692908" cy="3996987"/>
            <a:chOff x="414668" y="2488873"/>
            <a:chExt cx="5596271" cy="3996987"/>
          </a:xfrm>
        </p:grpSpPr>
        <p:sp>
          <p:nvSpPr>
            <p:cNvPr id="7" name="Freeform: Shape 3">
              <a:extLst>
                <a:ext uri="{FF2B5EF4-FFF2-40B4-BE49-F238E27FC236}">
                  <a16:creationId xmlns:a16="http://schemas.microsoft.com/office/drawing/2014/main" id="{EC1AF639-EE6C-B64D-B37D-EB50E1B81468}"/>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8" name="Rectangle 7">
              <a:extLst>
                <a:ext uri="{FF2B5EF4-FFF2-40B4-BE49-F238E27FC236}">
                  <a16:creationId xmlns:a16="http://schemas.microsoft.com/office/drawing/2014/main" id="{7A664086-0608-C54B-9089-EE186ACC7444}"/>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FC2C0BFD-6369-D84B-A684-062CFAB22EE3}"/>
                </a:ext>
              </a:extLst>
            </p:cNvPr>
            <p:cNvSpPr/>
            <p:nvPr/>
          </p:nvSpPr>
          <p:spPr>
            <a:xfrm>
              <a:off x="538253" y="2608599"/>
              <a:ext cx="5349097" cy="4247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Groups impacted by the</a:t>
              </a:r>
              <a:b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b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Microsoft 365 Implementation</a:t>
              </a:r>
            </a:p>
          </p:txBody>
        </p:sp>
      </p:grpSp>
      <p:grpSp>
        <p:nvGrpSpPr>
          <p:cNvPr id="13" name="Group 12">
            <a:extLst>
              <a:ext uri="{FF2B5EF4-FFF2-40B4-BE49-F238E27FC236}">
                <a16:creationId xmlns:a16="http://schemas.microsoft.com/office/drawing/2014/main" id="{2B013578-4172-C344-985C-0BA3AAB89335}"/>
              </a:ext>
            </a:extLst>
          </p:cNvPr>
          <p:cNvGrpSpPr/>
          <p:nvPr/>
        </p:nvGrpSpPr>
        <p:grpSpPr>
          <a:xfrm>
            <a:off x="4343467" y="2103234"/>
            <a:ext cx="3692908" cy="3996987"/>
            <a:chOff x="414668" y="2488873"/>
            <a:chExt cx="5596271" cy="3996987"/>
          </a:xfrm>
        </p:grpSpPr>
        <p:sp>
          <p:nvSpPr>
            <p:cNvPr id="14" name="Freeform: Shape 3">
              <a:extLst>
                <a:ext uri="{FF2B5EF4-FFF2-40B4-BE49-F238E27FC236}">
                  <a16:creationId xmlns:a16="http://schemas.microsoft.com/office/drawing/2014/main" id="{CD87D388-762C-6140-A276-2B264C87EB1C}"/>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5" name="Rectangle 14">
              <a:extLst>
                <a:ext uri="{FF2B5EF4-FFF2-40B4-BE49-F238E27FC236}">
                  <a16:creationId xmlns:a16="http://schemas.microsoft.com/office/drawing/2014/main" id="{08A36B2C-69B7-464B-8ACB-D6428D46402E}"/>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F8C678A5-A099-3849-9C30-9010EC326D3A}"/>
                </a:ext>
              </a:extLst>
            </p:cNvPr>
            <p:cNvSpPr/>
            <p:nvPr/>
          </p:nvSpPr>
          <p:spPr>
            <a:xfrm>
              <a:off x="538253" y="2608599"/>
              <a:ext cx="5349097" cy="4247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Audiences who will drive the</a:t>
              </a:r>
              <a:b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b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change forward</a:t>
              </a:r>
            </a:p>
          </p:txBody>
        </p:sp>
      </p:grpSp>
      <p:grpSp>
        <p:nvGrpSpPr>
          <p:cNvPr id="17" name="Group 16">
            <a:extLst>
              <a:ext uri="{FF2B5EF4-FFF2-40B4-BE49-F238E27FC236}">
                <a16:creationId xmlns:a16="http://schemas.microsoft.com/office/drawing/2014/main" id="{8305C557-AD48-E64E-9E1F-0CECC258AD9D}"/>
              </a:ext>
            </a:extLst>
          </p:cNvPr>
          <p:cNvGrpSpPr/>
          <p:nvPr/>
        </p:nvGrpSpPr>
        <p:grpSpPr>
          <a:xfrm>
            <a:off x="8272265" y="2103234"/>
            <a:ext cx="3692908" cy="3996987"/>
            <a:chOff x="414668" y="2488873"/>
            <a:chExt cx="5596271" cy="3996987"/>
          </a:xfrm>
        </p:grpSpPr>
        <p:sp>
          <p:nvSpPr>
            <p:cNvPr id="18" name="Freeform: Shape 3">
              <a:extLst>
                <a:ext uri="{FF2B5EF4-FFF2-40B4-BE49-F238E27FC236}">
                  <a16:creationId xmlns:a16="http://schemas.microsoft.com/office/drawing/2014/main" id="{9B5227FF-5DF1-A348-B9EC-121262DD6A1B}"/>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9" name="Rectangle 18">
              <a:extLst>
                <a:ext uri="{FF2B5EF4-FFF2-40B4-BE49-F238E27FC236}">
                  <a16:creationId xmlns:a16="http://schemas.microsoft.com/office/drawing/2014/main" id="{2DA622FE-F14F-EB4F-B0F1-93C0DD7B30F8}"/>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7ACF54C5-AB4C-9642-BF05-EDEC176BDCDC}"/>
                </a:ext>
              </a:extLst>
            </p:cNvPr>
            <p:cNvSpPr/>
            <p:nvPr/>
          </p:nvSpPr>
          <p:spPr>
            <a:xfrm>
              <a:off x="538253" y="2659183"/>
              <a:ext cx="534909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Support Organizations</a:t>
              </a:r>
            </a:p>
          </p:txBody>
        </p:sp>
      </p:grpSp>
      <p:sp>
        <p:nvSpPr>
          <p:cNvPr id="21" name="TextBox 20">
            <a:extLst>
              <a:ext uri="{FF2B5EF4-FFF2-40B4-BE49-F238E27FC236}">
                <a16:creationId xmlns:a16="http://schemas.microsoft.com/office/drawing/2014/main" id="{F0D9CBFC-F404-4548-A887-F162846E05CD}"/>
              </a:ext>
            </a:extLst>
          </p:cNvPr>
          <p:cNvSpPr txBox="1"/>
          <p:nvPr/>
        </p:nvSpPr>
        <p:spPr>
          <a:xfrm>
            <a:off x="414668" y="2744259"/>
            <a:ext cx="3323303" cy="760208"/>
          </a:xfrm>
          <a:prstGeom prst="rect">
            <a:avLst/>
          </a:prstGeom>
          <a:noFill/>
        </p:spPr>
        <p:txBody>
          <a:bodyPr wrap="square" lIns="182880" tIns="146304" rIns="182880" bIns="146304" rtlCol="0" anchor="t">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1" u="none" strike="noStrike" kern="1200" cap="none" spc="0" normalizeH="0" baseline="0" noProof="0">
                <a:ln>
                  <a:noFill/>
                </a:ln>
                <a:solidFill>
                  <a:schemeClr val="bg1">
                    <a:lumMod val="50000"/>
                  </a:schemeClr>
                </a:solidFill>
                <a:effectLst/>
                <a:uLnTx/>
                <a:uFillTx/>
                <a:latin typeface="Segoe UI Semilight"/>
                <a:ea typeface="+mn-ea"/>
                <a:cs typeface="Segoe UI Semilight"/>
              </a:rPr>
              <a:t>Sales team</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chemeClr val="bg1">
                  <a:lumMod val="50000"/>
                </a:schemeClr>
              </a:solidFill>
              <a:effectLst/>
              <a:uLnTx/>
              <a:uFillTx/>
              <a:latin typeface="Segoe UI Semilight" panose="020B0402040204020203" pitchFamily="34" charset="0"/>
              <a:ea typeface="+mn-ea"/>
              <a:cs typeface="Segoe UI Semilight" panose="020B0402040204020203" pitchFamily="34" charset="0"/>
            </a:endParaRPr>
          </a:p>
        </p:txBody>
      </p:sp>
      <p:sp>
        <p:nvSpPr>
          <p:cNvPr id="22" name="TextBox 21">
            <a:extLst>
              <a:ext uri="{FF2B5EF4-FFF2-40B4-BE49-F238E27FC236}">
                <a16:creationId xmlns:a16="http://schemas.microsoft.com/office/drawing/2014/main" id="{8E857A33-EC30-C148-8D71-0E2184B20E92}"/>
              </a:ext>
            </a:extLst>
          </p:cNvPr>
          <p:cNvSpPr txBox="1"/>
          <p:nvPr/>
        </p:nvSpPr>
        <p:spPr>
          <a:xfrm>
            <a:off x="4343466" y="2744259"/>
            <a:ext cx="3323303" cy="489365"/>
          </a:xfrm>
          <a:prstGeom prst="rect">
            <a:avLst/>
          </a:prstGeom>
          <a:noFill/>
        </p:spPr>
        <p:txBody>
          <a:bodyPr wrap="square" lIns="182880" tIns="146304" rIns="182880" bIns="146304" rtlCol="0" anchor="t">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1" u="none" strike="noStrike" kern="1200" cap="none" spc="0" normalizeH="0" baseline="0" noProof="0">
                <a:ln>
                  <a:noFill/>
                </a:ln>
                <a:solidFill>
                  <a:schemeClr val="bg1">
                    <a:lumMod val="50000"/>
                  </a:schemeClr>
                </a:solidFill>
                <a:effectLst/>
                <a:uLnTx/>
                <a:uFillTx/>
                <a:latin typeface="Segoe UI Semilight"/>
                <a:ea typeface="+mn-ea"/>
                <a:cs typeface="Segoe UI Semilight"/>
              </a:rPr>
              <a:t>Manager</a:t>
            </a:r>
            <a:r>
              <a:rPr kumimoji="0" lang="en-US" sz="1400" b="0" i="0" u="none" strike="noStrike" kern="1200" cap="none" spc="0" normalizeH="0" baseline="0" noProof="0">
                <a:ln>
                  <a:noFill/>
                </a:ln>
                <a:solidFill>
                  <a:schemeClr val="bg1">
                    <a:lumMod val="50000"/>
                  </a:schemeClr>
                </a:solidFill>
                <a:effectLst/>
                <a:uLnTx/>
                <a:uFillTx/>
                <a:latin typeface="Segoe UI Semilight"/>
                <a:ea typeface="+mn-ea"/>
                <a:cs typeface="Segoe UI Semilight"/>
              </a:rPr>
              <a:t>s</a:t>
            </a:r>
          </a:p>
        </p:txBody>
      </p:sp>
      <p:sp>
        <p:nvSpPr>
          <p:cNvPr id="23" name="TextBox 22">
            <a:extLst>
              <a:ext uri="{FF2B5EF4-FFF2-40B4-BE49-F238E27FC236}">
                <a16:creationId xmlns:a16="http://schemas.microsoft.com/office/drawing/2014/main" id="{4BAF76CA-7525-274D-9A53-102A226D51CC}"/>
              </a:ext>
            </a:extLst>
          </p:cNvPr>
          <p:cNvSpPr txBox="1"/>
          <p:nvPr/>
        </p:nvSpPr>
        <p:spPr>
          <a:xfrm>
            <a:off x="8273636" y="2744259"/>
            <a:ext cx="3323303" cy="489365"/>
          </a:xfrm>
          <a:prstGeom prst="rect">
            <a:avLst/>
          </a:prstGeom>
          <a:noFill/>
        </p:spPr>
        <p:txBody>
          <a:bodyPr wrap="square" lIns="182880" tIns="146304" rIns="182880" bIns="146304" rtlCol="0" anchor="t">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1" u="none" strike="noStrike" kern="1200" cap="none" spc="0" normalizeH="0" baseline="0" noProof="0">
                <a:ln>
                  <a:noFill/>
                </a:ln>
                <a:solidFill>
                  <a:schemeClr val="bg1">
                    <a:lumMod val="50000"/>
                  </a:schemeClr>
                </a:solidFill>
                <a:effectLst/>
                <a:uLnTx/>
                <a:uFillTx/>
                <a:latin typeface="Segoe UI Semilight"/>
                <a:ea typeface="+mn-ea"/>
                <a:cs typeface="Segoe UI Semilight"/>
              </a:rPr>
              <a:t>IT operations</a:t>
            </a:r>
          </a:p>
        </p:txBody>
      </p:sp>
    </p:spTree>
    <p:extLst>
      <p:ext uri="{BB962C8B-B14F-4D97-AF65-F5344CB8AC3E}">
        <p14:creationId xmlns:p14="http://schemas.microsoft.com/office/powerpoint/2010/main" val="24643963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16D109-936D-D041-B487-D70A245F9A8A}"/>
              </a:ext>
            </a:extLst>
          </p:cNvPr>
          <p:cNvSpPr txBox="1">
            <a:spLocks/>
          </p:cNvSpPr>
          <p:nvPr/>
        </p:nvSpPr>
        <p:spPr>
          <a:xfrm>
            <a:off x="414668" y="949611"/>
            <a:ext cx="11430001" cy="607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rPr>
              <a:t>What do they need to know?</a:t>
            </a:r>
          </a:p>
        </p:txBody>
      </p:sp>
      <p:grpSp>
        <p:nvGrpSpPr>
          <p:cNvPr id="6" name="Group 5">
            <a:extLst>
              <a:ext uri="{FF2B5EF4-FFF2-40B4-BE49-F238E27FC236}">
                <a16:creationId xmlns:a16="http://schemas.microsoft.com/office/drawing/2014/main" id="{F28F3F0D-666B-E246-89A8-F4A1F3448657}"/>
              </a:ext>
            </a:extLst>
          </p:cNvPr>
          <p:cNvGrpSpPr/>
          <p:nvPr/>
        </p:nvGrpSpPr>
        <p:grpSpPr>
          <a:xfrm>
            <a:off x="414669" y="2115248"/>
            <a:ext cx="5498982" cy="3996987"/>
            <a:chOff x="414668" y="2488873"/>
            <a:chExt cx="5596271" cy="3996987"/>
          </a:xfrm>
        </p:grpSpPr>
        <p:sp>
          <p:nvSpPr>
            <p:cNvPr id="7" name="Freeform: Shape 3">
              <a:extLst>
                <a:ext uri="{FF2B5EF4-FFF2-40B4-BE49-F238E27FC236}">
                  <a16:creationId xmlns:a16="http://schemas.microsoft.com/office/drawing/2014/main" id="{BD469B64-DBAD-7745-85E0-9F7B4019020C}"/>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8" name="Rectangle 7">
              <a:extLst>
                <a:ext uri="{FF2B5EF4-FFF2-40B4-BE49-F238E27FC236}">
                  <a16:creationId xmlns:a16="http://schemas.microsoft.com/office/drawing/2014/main" id="{E918F3F5-DD06-EC41-AA31-C6252C9149E1}"/>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D00BC936-700D-2947-BC23-26894BD58709}"/>
                </a:ext>
              </a:extLst>
            </p:cNvPr>
            <p:cNvSpPr/>
            <p:nvPr/>
          </p:nvSpPr>
          <p:spPr>
            <a:xfrm>
              <a:off x="538252" y="2674572"/>
              <a:ext cx="534909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For the Transition State</a:t>
              </a:r>
            </a:p>
          </p:txBody>
        </p:sp>
      </p:grpSp>
      <p:grpSp>
        <p:nvGrpSpPr>
          <p:cNvPr id="13" name="Group 12">
            <a:extLst>
              <a:ext uri="{FF2B5EF4-FFF2-40B4-BE49-F238E27FC236}">
                <a16:creationId xmlns:a16="http://schemas.microsoft.com/office/drawing/2014/main" id="{0E10E6F6-192C-2644-8D86-1880721E280C}"/>
              </a:ext>
            </a:extLst>
          </p:cNvPr>
          <p:cNvGrpSpPr/>
          <p:nvPr/>
        </p:nvGrpSpPr>
        <p:grpSpPr>
          <a:xfrm>
            <a:off x="6278349" y="2115248"/>
            <a:ext cx="5498982" cy="3996987"/>
            <a:chOff x="414668" y="2488873"/>
            <a:chExt cx="5596271" cy="3996987"/>
          </a:xfrm>
        </p:grpSpPr>
        <p:sp>
          <p:nvSpPr>
            <p:cNvPr id="14" name="Freeform: Shape 3">
              <a:extLst>
                <a:ext uri="{FF2B5EF4-FFF2-40B4-BE49-F238E27FC236}">
                  <a16:creationId xmlns:a16="http://schemas.microsoft.com/office/drawing/2014/main" id="{E8D66CE7-3A23-134B-973B-50281A45DAB6}"/>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5" name="Rectangle 14">
              <a:extLst>
                <a:ext uri="{FF2B5EF4-FFF2-40B4-BE49-F238E27FC236}">
                  <a16:creationId xmlns:a16="http://schemas.microsoft.com/office/drawing/2014/main" id="{228F6E16-B739-5F41-A8F7-8FCFA28108B0}"/>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4BED3E78-A41C-5043-8A62-6414570DE081}"/>
                </a:ext>
              </a:extLst>
            </p:cNvPr>
            <p:cNvSpPr/>
            <p:nvPr/>
          </p:nvSpPr>
          <p:spPr>
            <a:xfrm>
              <a:off x="538253" y="2691616"/>
              <a:ext cx="534909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In the Future State</a:t>
              </a:r>
            </a:p>
          </p:txBody>
        </p:sp>
      </p:grpSp>
      <p:sp>
        <p:nvSpPr>
          <p:cNvPr id="17" name="TextBox 16">
            <a:extLst>
              <a:ext uri="{FF2B5EF4-FFF2-40B4-BE49-F238E27FC236}">
                <a16:creationId xmlns:a16="http://schemas.microsoft.com/office/drawing/2014/main" id="{C821342B-8027-DE4B-BDBC-9E446991BACD}"/>
              </a:ext>
            </a:extLst>
          </p:cNvPr>
          <p:cNvSpPr txBox="1"/>
          <p:nvPr/>
        </p:nvSpPr>
        <p:spPr>
          <a:xfrm>
            <a:off x="414668" y="2744259"/>
            <a:ext cx="5173313" cy="510909"/>
          </a:xfrm>
          <a:prstGeom prst="rect">
            <a:avLst/>
          </a:prstGeom>
          <a:noFill/>
        </p:spPr>
        <p:txBody>
          <a:bodyPr wrap="square" lIns="182880" tIns="146304" rIns="182880" bIns="146304"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1" u="none" strike="noStrike" kern="1200" cap="none" spc="0" normalizeH="0" baseline="0" noProof="0">
                <a:ln>
                  <a:noFill/>
                </a:ln>
                <a:solidFill>
                  <a:schemeClr val="bg1">
                    <a:lumMod val="50000"/>
                  </a:schemeClr>
                </a:solidFill>
                <a:effectLst/>
                <a:uLnTx/>
                <a:uFillTx/>
                <a:latin typeface="Segoe UI Semilight"/>
                <a:ea typeface="+mn-ea"/>
                <a:cs typeface="Segoe UI Semilight"/>
              </a:rPr>
              <a:t>Plans for sunsetting old system</a:t>
            </a:r>
          </a:p>
        </p:txBody>
      </p:sp>
      <p:sp>
        <p:nvSpPr>
          <p:cNvPr id="18" name="TextBox 17">
            <a:extLst>
              <a:ext uri="{FF2B5EF4-FFF2-40B4-BE49-F238E27FC236}">
                <a16:creationId xmlns:a16="http://schemas.microsoft.com/office/drawing/2014/main" id="{426AA04D-67D5-6046-9452-E0B7DA3D0CB5}"/>
              </a:ext>
            </a:extLst>
          </p:cNvPr>
          <p:cNvSpPr txBox="1"/>
          <p:nvPr/>
        </p:nvSpPr>
        <p:spPr>
          <a:xfrm>
            <a:off x="6278348" y="2756872"/>
            <a:ext cx="5173313" cy="901657"/>
          </a:xfrm>
          <a:prstGeom prst="rect">
            <a:avLst/>
          </a:prstGeom>
          <a:noFill/>
        </p:spPr>
        <p:txBody>
          <a:bodyPr wrap="square" lIns="182880" tIns="146304" rIns="182880" bIns="146304" rtlCol="0" anchor="t">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schemeClr val="bg1">
                    <a:lumMod val="50000"/>
                  </a:schemeClr>
                </a:solidFill>
                <a:effectLst/>
                <a:uLnTx/>
                <a:uFillTx/>
                <a:latin typeface="Segoe UI Semilight"/>
                <a:ea typeface="+mn-ea"/>
                <a:cs typeface="Segoe UI Semilight"/>
              </a:rPr>
              <a:t>Big picture overview of new environment and role in it</a:t>
            </a:r>
            <a:endParaRPr kumimoji="0" lang="en-US" sz="1400" b="0" i="1" u="none" strike="noStrike" kern="1200" cap="none" spc="0" normalizeH="0" baseline="0" noProof="0">
              <a:ln>
                <a:noFill/>
              </a:ln>
              <a:solidFill>
                <a:schemeClr val="bg1">
                  <a:lumMod val="50000"/>
                </a:schemeClr>
              </a:solidFill>
              <a:effectLst/>
              <a:uLnTx/>
              <a:uFillTx/>
              <a:latin typeface="Segoe UI Semilight" panose="020B0402040204020203" pitchFamily="34" charset="0"/>
              <a:ea typeface="+mn-ea"/>
              <a:cs typeface="Segoe UI Semilight" panose="020B0402040204020203" pitchFamily="34" charset="0"/>
            </a:endParaRPr>
          </a:p>
          <a:p>
            <a:pPr marL="171450" marR="0" lvl="0" indent="-1714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1" u="none" strike="noStrike" kern="1200" cap="none" spc="0" normalizeH="0" baseline="0" noProof="0">
                <a:ln>
                  <a:noFill/>
                </a:ln>
                <a:solidFill>
                  <a:schemeClr val="bg1">
                    <a:lumMod val="50000"/>
                  </a:schemeClr>
                </a:solidFill>
                <a:effectLst/>
                <a:uLnTx/>
                <a:uFillTx/>
                <a:latin typeface="Segoe UI Semilight"/>
                <a:ea typeface="+mn-ea"/>
                <a:cs typeface="Segoe UI Semilight"/>
              </a:rPr>
              <a:t>New process skills/knowledg</a:t>
            </a:r>
            <a:r>
              <a:rPr kumimoji="0" lang="en-US" sz="1400" b="0" i="0" u="none" strike="noStrike" kern="1200" cap="none" spc="0" normalizeH="0" baseline="0" noProof="0">
                <a:ln>
                  <a:noFill/>
                </a:ln>
                <a:solidFill>
                  <a:schemeClr val="bg1">
                    <a:lumMod val="50000"/>
                  </a:schemeClr>
                </a:solidFill>
                <a:effectLst/>
                <a:uLnTx/>
                <a:uFillTx/>
                <a:latin typeface="Segoe UI Semilight"/>
                <a:ea typeface="+mn-ea"/>
                <a:cs typeface="Segoe UI Semilight"/>
              </a:rPr>
              <a:t>e</a:t>
            </a:r>
          </a:p>
        </p:txBody>
      </p:sp>
    </p:spTree>
    <p:extLst>
      <p:ext uri="{BB962C8B-B14F-4D97-AF65-F5344CB8AC3E}">
        <p14:creationId xmlns:p14="http://schemas.microsoft.com/office/powerpoint/2010/main" val="23869259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FC275E1F-F6D0-F548-B00D-9165CD35B3CE}"/>
              </a:ext>
            </a:extLst>
          </p:cNvPr>
          <p:cNvSpPr/>
          <p:nvPr/>
        </p:nvSpPr>
        <p:spPr>
          <a:xfrm>
            <a:off x="4853119" y="1822810"/>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6" name="Rectangle 5">
            <a:extLst>
              <a:ext uri="{FF2B5EF4-FFF2-40B4-BE49-F238E27FC236}">
                <a16:creationId xmlns:a16="http://schemas.microsoft.com/office/drawing/2014/main" id="{02734A3F-95E2-3242-84C0-D36FD0EBD0B4}"/>
              </a:ext>
            </a:extLst>
          </p:cNvPr>
          <p:cNvSpPr/>
          <p:nvPr/>
        </p:nvSpPr>
        <p:spPr>
          <a:xfrm>
            <a:off x="414668" y="3057011"/>
            <a:ext cx="4455043" cy="1073678"/>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7" name="Title 1">
            <a:extLst>
              <a:ext uri="{FF2B5EF4-FFF2-40B4-BE49-F238E27FC236}">
                <a16:creationId xmlns:a16="http://schemas.microsoft.com/office/drawing/2014/main" id="{50372F9C-12F1-B447-BC13-4F9D84F331EB}"/>
              </a:ext>
            </a:extLst>
          </p:cNvPr>
          <p:cNvSpPr txBox="1">
            <a:spLocks/>
          </p:cNvSpPr>
          <p:nvPr/>
        </p:nvSpPr>
        <p:spPr>
          <a:xfrm>
            <a:off x="420718" y="949325"/>
            <a:ext cx="11389794" cy="608013"/>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NZ" sz="3200" i="0" u="none" strike="noStrike" kern="1200" cap="none" spc="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How do they like to communicate?</a:t>
            </a:r>
          </a:p>
        </p:txBody>
      </p:sp>
      <p:sp>
        <p:nvSpPr>
          <p:cNvPr id="8" name="Rectangle 7">
            <a:extLst>
              <a:ext uri="{FF2B5EF4-FFF2-40B4-BE49-F238E27FC236}">
                <a16:creationId xmlns:a16="http://schemas.microsoft.com/office/drawing/2014/main" id="{1EC139D1-197E-6346-B828-2B303E7BF933}"/>
              </a:ext>
            </a:extLst>
          </p:cNvPr>
          <p:cNvSpPr/>
          <p:nvPr/>
        </p:nvSpPr>
        <p:spPr>
          <a:xfrm>
            <a:off x="414668" y="1822810"/>
            <a:ext cx="4455044" cy="1111434"/>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D35F21E9-02B8-CE40-AAF4-0B38E8D37E0D}"/>
              </a:ext>
            </a:extLst>
          </p:cNvPr>
          <p:cNvSpPr/>
          <p:nvPr/>
        </p:nvSpPr>
        <p:spPr>
          <a:xfrm>
            <a:off x="414669" y="2231461"/>
            <a:ext cx="443845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Recommended Modalities</a:t>
            </a:r>
          </a:p>
        </p:txBody>
      </p:sp>
      <p:sp>
        <p:nvSpPr>
          <p:cNvPr id="10" name="Freeform: Shape 3">
            <a:extLst>
              <a:ext uri="{FF2B5EF4-FFF2-40B4-BE49-F238E27FC236}">
                <a16:creationId xmlns:a16="http://schemas.microsoft.com/office/drawing/2014/main" id="{F1513810-C481-4346-A606-7628FBD47978}"/>
              </a:ext>
            </a:extLst>
          </p:cNvPr>
          <p:cNvSpPr/>
          <p:nvPr/>
        </p:nvSpPr>
        <p:spPr>
          <a:xfrm>
            <a:off x="4869711" y="3057011"/>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1" name="Rectangle 10">
            <a:extLst>
              <a:ext uri="{FF2B5EF4-FFF2-40B4-BE49-F238E27FC236}">
                <a16:creationId xmlns:a16="http://schemas.microsoft.com/office/drawing/2014/main" id="{467BBD67-A631-6E4C-9690-1FDB0A488D73}"/>
              </a:ext>
            </a:extLst>
          </p:cNvPr>
          <p:cNvSpPr/>
          <p:nvPr/>
        </p:nvSpPr>
        <p:spPr>
          <a:xfrm>
            <a:off x="419686" y="3451699"/>
            <a:ext cx="445002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Preferred Modalities</a:t>
            </a:r>
          </a:p>
        </p:txBody>
      </p:sp>
      <p:sp>
        <p:nvSpPr>
          <p:cNvPr id="12" name="Rectangle 11">
            <a:extLst>
              <a:ext uri="{FF2B5EF4-FFF2-40B4-BE49-F238E27FC236}">
                <a16:creationId xmlns:a16="http://schemas.microsoft.com/office/drawing/2014/main" id="{1762FC37-D0E0-204A-ACD5-26F6C0E99AF2}"/>
              </a:ext>
            </a:extLst>
          </p:cNvPr>
          <p:cNvSpPr/>
          <p:nvPr/>
        </p:nvSpPr>
        <p:spPr>
          <a:xfrm>
            <a:off x="414668" y="4275708"/>
            <a:ext cx="4455042" cy="1072232"/>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FC43F83-6982-3747-A76E-6ADA1B6916B5}"/>
              </a:ext>
            </a:extLst>
          </p:cNvPr>
          <p:cNvSpPr/>
          <p:nvPr/>
        </p:nvSpPr>
        <p:spPr>
          <a:xfrm>
            <a:off x="414668" y="4629846"/>
            <a:ext cx="445504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Ideal Timing</a:t>
            </a:r>
          </a:p>
        </p:txBody>
      </p:sp>
      <p:sp>
        <p:nvSpPr>
          <p:cNvPr id="14" name="Freeform: Shape 3">
            <a:extLst>
              <a:ext uri="{FF2B5EF4-FFF2-40B4-BE49-F238E27FC236}">
                <a16:creationId xmlns:a16="http://schemas.microsoft.com/office/drawing/2014/main" id="{6124B206-B48A-6941-B452-06BF4A69965C}"/>
              </a:ext>
            </a:extLst>
          </p:cNvPr>
          <p:cNvSpPr/>
          <p:nvPr/>
        </p:nvSpPr>
        <p:spPr>
          <a:xfrm>
            <a:off x="4869710" y="4275708"/>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5" name="Rectangle 14">
            <a:extLst>
              <a:ext uri="{FF2B5EF4-FFF2-40B4-BE49-F238E27FC236}">
                <a16:creationId xmlns:a16="http://schemas.microsoft.com/office/drawing/2014/main" id="{5B572D7F-2578-7944-812E-BF3B4A68DF3D}"/>
              </a:ext>
            </a:extLst>
          </p:cNvPr>
          <p:cNvSpPr/>
          <p:nvPr/>
        </p:nvSpPr>
        <p:spPr>
          <a:xfrm>
            <a:off x="414668" y="5489212"/>
            <a:ext cx="4455042" cy="1039695"/>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Freeform: Shape 3">
            <a:extLst>
              <a:ext uri="{FF2B5EF4-FFF2-40B4-BE49-F238E27FC236}">
                <a16:creationId xmlns:a16="http://schemas.microsoft.com/office/drawing/2014/main" id="{F07C17AE-EDA8-1D44-90AE-2D9A8ADA739F}"/>
              </a:ext>
            </a:extLst>
          </p:cNvPr>
          <p:cNvSpPr/>
          <p:nvPr/>
        </p:nvSpPr>
        <p:spPr>
          <a:xfrm>
            <a:off x="4869710" y="5486320"/>
            <a:ext cx="6940802" cy="1039695"/>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7" name="Rectangle 16">
            <a:extLst>
              <a:ext uri="{FF2B5EF4-FFF2-40B4-BE49-F238E27FC236}">
                <a16:creationId xmlns:a16="http://schemas.microsoft.com/office/drawing/2014/main" id="{C88CE87E-0F9A-924C-A21A-0A7B599A7B55}"/>
              </a:ext>
            </a:extLst>
          </p:cNvPr>
          <p:cNvSpPr/>
          <p:nvPr/>
        </p:nvSpPr>
        <p:spPr>
          <a:xfrm>
            <a:off x="381488" y="5859973"/>
            <a:ext cx="4488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Helpful Resources</a:t>
            </a:r>
          </a:p>
        </p:txBody>
      </p:sp>
      <p:sp>
        <p:nvSpPr>
          <p:cNvPr id="21" name="Rectangle 20">
            <a:extLst>
              <a:ext uri="{FF2B5EF4-FFF2-40B4-BE49-F238E27FC236}">
                <a16:creationId xmlns:a16="http://schemas.microsoft.com/office/drawing/2014/main" id="{AE332235-9E02-324D-9FD8-16D31E338BD9}"/>
              </a:ext>
            </a:extLst>
          </p:cNvPr>
          <p:cNvSpPr/>
          <p:nvPr/>
        </p:nvSpPr>
        <p:spPr>
          <a:xfrm>
            <a:off x="4957342" y="2040670"/>
            <a:ext cx="6732355" cy="769441"/>
          </a:xfrm>
          <a:prstGeom prst="rect">
            <a:avLst/>
          </a:prstGeom>
        </p:spPr>
        <p:txBody>
          <a:bodyPr wrap="square"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2F2F2F"/>
                </a:solidFill>
                <a:effectLst/>
                <a:uLnTx/>
                <a:uFillTx/>
                <a:latin typeface="Segoe UI Semilight"/>
                <a:cs typeface="Segoe UI Semilight"/>
              </a:rPr>
              <a:t>Email:</a:t>
            </a:r>
            <a:r>
              <a:rPr kumimoji="0" lang="en-US" sz="1100" b="0" i="0" u="none" strike="noStrike" kern="1200" cap="none" spc="0" normalizeH="0" baseline="0" noProof="0">
                <a:ln>
                  <a:noFill/>
                </a:ln>
                <a:solidFill>
                  <a:srgbClr val="2F2F2F"/>
                </a:solidFill>
                <a:effectLst/>
                <a:uLnTx/>
                <a:uFillTx/>
                <a:latin typeface="Segoe UI Semilight"/>
                <a:cs typeface="Segoe UI Semilight"/>
              </a:rPr>
              <a:t> Use company email to connect individually, through distribution lists, or company-wide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2F2F2F"/>
                </a:solidFill>
                <a:effectLst/>
                <a:uLnTx/>
                <a:uFillTx/>
                <a:latin typeface="Segoe UI Semilight"/>
                <a:cs typeface="Segoe UI Semilight"/>
              </a:rPr>
              <a:t>Social:</a:t>
            </a:r>
            <a:r>
              <a:rPr kumimoji="0" lang="en-US" sz="1100" b="0" i="0" u="none" strike="noStrike" kern="1200" cap="none" spc="0" normalizeH="0" baseline="0" noProof="0">
                <a:ln>
                  <a:noFill/>
                </a:ln>
                <a:solidFill>
                  <a:srgbClr val="2F2F2F"/>
                </a:solidFill>
                <a:effectLst/>
                <a:uLnTx/>
                <a:uFillTx/>
                <a:latin typeface="Segoe UI Semilight"/>
                <a:cs typeface="Segoe UI Semilight"/>
              </a:rPr>
              <a:t> Leverage social networking sites to push out helpful project updates and engage with employees</a:t>
            </a:r>
            <a:endParaRPr lang="en-US" sz="1100" b="0" i="0" u="none" strike="noStrike" kern="1200" cap="none" spc="0" baseline="0" noProof="0">
              <a:solidFill>
                <a:srgbClr val="2F2F2F"/>
              </a:solidFill>
              <a:latin typeface="Segoe UI Semilight"/>
              <a:cs typeface="Segoe UI Semiligh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srgbClr val="2F2F2F"/>
                </a:solidFill>
                <a:effectLst/>
                <a:uLnTx/>
                <a:uFillTx/>
                <a:latin typeface="Segoe UI Semilight"/>
                <a:cs typeface="Segoe UI Semilight"/>
              </a:rPr>
              <a:t>In-Person: </a:t>
            </a:r>
            <a:r>
              <a:rPr kumimoji="0" lang="en-US" sz="1100" b="0" i="0" u="none" strike="noStrike" kern="1200" cap="none" spc="0" normalizeH="0" baseline="0" noProof="0">
                <a:ln>
                  <a:noFill/>
                </a:ln>
                <a:solidFill>
                  <a:srgbClr val="2F2F2F"/>
                </a:solidFill>
                <a:effectLst/>
                <a:uLnTx/>
                <a:uFillTx/>
                <a:latin typeface="Segoe UI Semilight"/>
                <a:cs typeface="Segoe UI Semilight"/>
              </a:rPr>
              <a:t>Town Halls, Focus Groups and 1:1 conversations provide leadership an opportunity to answer questions and interact with the team</a:t>
            </a:r>
            <a:endParaRPr lang="en-US" sz="1100" b="0" i="0" u="none" strike="noStrike" kern="1200" cap="none" spc="0" baseline="0" noProof="0">
              <a:solidFill>
                <a:srgbClr val="2F2F2F"/>
              </a:solidFill>
              <a:latin typeface="Segoe UI Semilight"/>
              <a:cs typeface="Segoe UI Semilight"/>
            </a:endParaRPr>
          </a:p>
        </p:txBody>
      </p:sp>
      <p:sp>
        <p:nvSpPr>
          <p:cNvPr id="22" name="Rectangle 21">
            <a:extLst>
              <a:ext uri="{FF2B5EF4-FFF2-40B4-BE49-F238E27FC236}">
                <a16:creationId xmlns:a16="http://schemas.microsoft.com/office/drawing/2014/main" id="{792E650A-C19E-F143-8B25-7E3F85B1BD07}"/>
              </a:ext>
            </a:extLst>
          </p:cNvPr>
          <p:cNvSpPr/>
          <p:nvPr/>
        </p:nvSpPr>
        <p:spPr>
          <a:xfrm>
            <a:off x="4973933" y="3148277"/>
            <a:ext cx="5929293" cy="523220"/>
          </a:xfrm>
          <a:prstGeom prst="rect">
            <a:avLst/>
          </a:prstGeom>
        </p:spPr>
        <p:txBody>
          <a:bodyPr wrap="square"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srgbClr val="2F2F2F"/>
                </a:solidFill>
                <a:effectLst/>
                <a:uLnTx/>
                <a:uFillTx/>
                <a:latin typeface="Segoe UI Semilight"/>
                <a:cs typeface="Segoe UI Semilight"/>
              </a:rPr>
              <a:t>Incorporate all content into </a:t>
            </a:r>
            <a:r>
              <a:rPr lang="en-US" sz="1400" i="1">
                <a:solidFill>
                  <a:srgbClr val="2F2F2F"/>
                </a:solidFill>
                <a:latin typeface="Segoe UI Semilight"/>
                <a:cs typeface="Segoe UI Semilight"/>
              </a:rPr>
              <a:t>employee-preferred</a:t>
            </a:r>
            <a:r>
              <a:rPr kumimoji="0" lang="en-US" sz="1400" b="0" i="1" u="none" strike="noStrike" kern="1200" cap="none" spc="0" normalizeH="0" baseline="0" noProof="0">
                <a:ln>
                  <a:noFill/>
                </a:ln>
                <a:solidFill>
                  <a:srgbClr val="2F2F2F"/>
                </a:solidFill>
                <a:effectLst/>
                <a:uLnTx/>
                <a:uFillTx/>
                <a:latin typeface="Segoe UI Semilight"/>
                <a:cs typeface="Segoe UI Semilight"/>
              </a:rPr>
              <a:t> all-company memos, current Yammer site and during C-Suite Town Halls.</a:t>
            </a:r>
          </a:p>
        </p:txBody>
      </p:sp>
      <p:sp>
        <p:nvSpPr>
          <p:cNvPr id="23" name="Rectangle 22">
            <a:extLst>
              <a:ext uri="{FF2B5EF4-FFF2-40B4-BE49-F238E27FC236}">
                <a16:creationId xmlns:a16="http://schemas.microsoft.com/office/drawing/2014/main" id="{F5595ACA-A6D8-664D-9041-94C315B10E1C}"/>
              </a:ext>
            </a:extLst>
          </p:cNvPr>
          <p:cNvSpPr/>
          <p:nvPr/>
        </p:nvSpPr>
        <p:spPr>
          <a:xfrm>
            <a:off x="5028384" y="4356257"/>
            <a:ext cx="6732355" cy="307777"/>
          </a:xfrm>
          <a:prstGeom prst="rect">
            <a:avLst/>
          </a:prstGeom>
        </p:spPr>
        <p:txBody>
          <a:bodyPr wrap="square" anchor="t">
            <a:spAutoFit/>
          </a:bodyPr>
          <a:lstStyle/>
          <a:p>
            <a:pPr marL="187325" marR="0" lvl="0" indent="-18732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0" i="1"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rPr>
              <a:t>Include in weekly all-company memo because of high readership</a:t>
            </a:r>
            <a:endParaRPr lang="en-US">
              <a:cs typeface="Segoe UI"/>
            </a:endParaRPr>
          </a:p>
        </p:txBody>
      </p:sp>
      <p:sp>
        <p:nvSpPr>
          <p:cNvPr id="24" name="Rectangle 23">
            <a:extLst>
              <a:ext uri="{FF2B5EF4-FFF2-40B4-BE49-F238E27FC236}">
                <a16:creationId xmlns:a16="http://schemas.microsoft.com/office/drawing/2014/main" id="{CB59B897-8594-984E-99C2-24C07643CEBC}"/>
              </a:ext>
            </a:extLst>
          </p:cNvPr>
          <p:cNvSpPr/>
          <p:nvPr/>
        </p:nvSpPr>
        <p:spPr>
          <a:xfrm>
            <a:off x="5028383" y="5571481"/>
            <a:ext cx="6732355" cy="307777"/>
          </a:xfrm>
          <a:prstGeom prst="rect">
            <a:avLst/>
          </a:prstGeom>
        </p:spPr>
        <p:txBody>
          <a:bodyPr wrap="square"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srgbClr val="2F2F2F"/>
                </a:solidFill>
                <a:effectLst/>
                <a:uLnTx/>
                <a:uFillTx/>
                <a:latin typeface="Segoe UI Semilight"/>
                <a:cs typeface="Segoe UI Semilight"/>
              </a:rPr>
              <a:t>Microsoft 365 scenario videos in Productivity </a:t>
            </a:r>
            <a:r>
              <a:rPr lang="en-US" sz="1400" i="1">
                <a:solidFill>
                  <a:srgbClr val="2F2F2F"/>
                </a:solidFill>
                <a:latin typeface="Segoe UI Semilight"/>
                <a:cs typeface="Segoe UI Semilight"/>
              </a:rPr>
              <a:t>Library</a:t>
            </a:r>
            <a:endParaRPr kumimoji="0" lang="en-US" sz="1400" b="0" i="1"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779016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3">
            <a:extLst>
              <a:ext uri="{FF2B5EF4-FFF2-40B4-BE49-F238E27FC236}">
                <a16:creationId xmlns:a16="http://schemas.microsoft.com/office/drawing/2014/main" id="{58DB95DF-E0F6-BB45-9A71-9A528AD9E06A}"/>
              </a:ext>
            </a:extLst>
          </p:cNvPr>
          <p:cNvSpPr/>
          <p:nvPr/>
        </p:nvSpPr>
        <p:spPr>
          <a:xfrm>
            <a:off x="414668" y="2264735"/>
            <a:ext cx="11440630" cy="416588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1" name="Title 1">
            <a:extLst>
              <a:ext uri="{FF2B5EF4-FFF2-40B4-BE49-F238E27FC236}">
                <a16:creationId xmlns:a16="http://schemas.microsoft.com/office/drawing/2014/main" id="{483BA8D2-3BC7-8245-A739-6EDAF38C5578}"/>
              </a:ext>
            </a:extLst>
          </p:cNvPr>
          <p:cNvSpPr txBox="1">
            <a:spLocks/>
          </p:cNvSpPr>
          <p:nvPr/>
        </p:nvSpPr>
        <p:spPr>
          <a:xfrm>
            <a:off x="269302" y="900480"/>
            <a:ext cx="11653523" cy="4751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F2F2F"/>
                </a:solidFill>
                <a:effectLst/>
                <a:uLnTx/>
                <a:uFillTx/>
                <a:latin typeface="Segoe UI Semibold"/>
                <a:ea typeface="+mj-ea"/>
                <a:cs typeface="+mj-cs"/>
              </a:rPr>
              <a:t>Which content will be helpful for your communication plan?</a:t>
            </a:r>
            <a:endParaRPr kumimoji="0" lang="en-US" sz="3200" b="1"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endParaRPr>
          </a:p>
        </p:txBody>
      </p:sp>
      <p:sp>
        <p:nvSpPr>
          <p:cNvPr id="12" name="Rectangle 11">
            <a:extLst>
              <a:ext uri="{FF2B5EF4-FFF2-40B4-BE49-F238E27FC236}">
                <a16:creationId xmlns:a16="http://schemas.microsoft.com/office/drawing/2014/main" id="{D3D81ECB-8871-894D-B9D5-914233FC512C}"/>
              </a:ext>
            </a:extLst>
          </p:cNvPr>
          <p:cNvSpPr/>
          <p:nvPr/>
        </p:nvSpPr>
        <p:spPr>
          <a:xfrm>
            <a:off x="1159834" y="1488700"/>
            <a:ext cx="9872332" cy="313932"/>
          </a:xfrm>
          <a:prstGeom prst="rect">
            <a:avLst/>
          </a:prstGeom>
        </p:spPr>
        <p:txBody>
          <a:bodyPr wrap="square" anchor="t">
            <a:spAutoFit/>
          </a:bodyPr>
          <a:lstStyle/>
          <a:p>
            <a:pPr marL="0" marR="0" lvl="1" indent="0" algn="ctr" defTabSz="913927" rtl="0" eaLnBrk="1" fontAlgn="base" latinLnBrk="0" hangingPunct="1">
              <a:lnSpc>
                <a:spcPct val="90000"/>
              </a:lnSpc>
              <a:spcBef>
                <a:spcPct val="0"/>
              </a:spcBef>
              <a:spcAft>
                <a:spcPct val="0"/>
              </a:spcAft>
              <a:buClr>
                <a:srgbClr val="DC3C00"/>
              </a:buClr>
              <a:buSzTx/>
              <a:buFontTx/>
              <a:buNone/>
              <a:tabLst/>
              <a:defRPr/>
            </a:pPr>
            <a:r>
              <a:rPr kumimoji="0" lang="en-NZ" sz="1600" b="0" i="0" u="none" strike="noStrike" kern="1200" cap="none" spc="0" normalizeH="0" baseline="0" noProof="0">
                <a:ln>
                  <a:noFill/>
                </a:ln>
                <a:solidFill>
                  <a:srgbClr val="2F2F2F"/>
                </a:solidFill>
                <a:effectLst/>
                <a:uLnTx/>
                <a:uFillTx/>
                <a:latin typeface="Segoe UI Semilight"/>
                <a:ea typeface="+mn-ea"/>
                <a:cs typeface="Segoe UI Semilight"/>
              </a:rPr>
              <a:t>After exploring Microsoft resources, hyperlink and track content below.</a:t>
            </a:r>
            <a:endParaRPr kumimoji="0" lang="en-NZ" sz="16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EDF2949A-4C90-9846-88BD-6FF9894B16FF}"/>
              </a:ext>
            </a:extLst>
          </p:cNvPr>
          <p:cNvSpPr/>
          <p:nvPr/>
        </p:nvSpPr>
        <p:spPr>
          <a:xfrm>
            <a:off x="565297" y="2326182"/>
            <a:ext cx="11061405" cy="375359"/>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NZ" sz="1400" i="1">
                <a:solidFill>
                  <a:schemeClr val="bg1">
                    <a:lumMod val="50000"/>
                  </a:schemeClr>
                </a:solidFill>
                <a:latin typeface="Segoe UI"/>
              </a:rPr>
              <a:t>Office 365 </a:t>
            </a:r>
            <a:r>
              <a:rPr kumimoji="0" lang="en-NZ" sz="1400" b="0" i="1" u="none" strike="noStrike" kern="1200" cap="none" spc="0" normalizeH="0" baseline="0" noProof="0">
                <a:ln>
                  <a:noFill/>
                </a:ln>
                <a:solidFill>
                  <a:schemeClr val="bg1">
                    <a:lumMod val="50000"/>
                  </a:schemeClr>
                </a:solidFill>
                <a:effectLst/>
                <a:uLnTx/>
                <a:uFillTx/>
                <a:latin typeface="Segoe UI"/>
                <a:ea typeface="+mn-ea"/>
                <a:cs typeface="+mn-cs"/>
              </a:rPr>
              <a:t>Awareness templates on Resource Hub</a:t>
            </a:r>
          </a:p>
        </p:txBody>
      </p:sp>
    </p:spTree>
    <p:extLst>
      <p:ext uri="{BB962C8B-B14F-4D97-AF65-F5344CB8AC3E}">
        <p14:creationId xmlns:p14="http://schemas.microsoft.com/office/powerpoint/2010/main" val="41698136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C52E039-C797-4944-B37F-6D5D3FAD5249}"/>
              </a:ext>
            </a:extLst>
          </p:cNvPr>
          <p:cNvSpPr txBox="1">
            <a:spLocks/>
          </p:cNvSpPr>
          <p:nvPr/>
        </p:nvSpPr>
        <p:spPr>
          <a:xfrm>
            <a:off x="431484" y="2899908"/>
            <a:ext cx="5217059" cy="2256082"/>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588"/>
              </a:spcAft>
              <a:buClrTx/>
              <a:buSzTx/>
              <a:buFontTx/>
              <a:buNone/>
              <a:tabLst/>
              <a:defRPr/>
            </a:pPr>
            <a:r>
              <a:rPr kumimoji="0" lang="en-NZ" sz="1800" b="0" i="0" u="none" strike="noStrike" kern="1200" cap="none" spc="0" normalizeH="0" baseline="0" noProof="0">
                <a:ln>
                  <a:noFill/>
                </a:ln>
                <a:solidFill>
                  <a:srgbClr val="2F2F2F"/>
                </a:solidFill>
                <a:effectLst/>
                <a:uLnTx/>
                <a:uFillTx/>
                <a:latin typeface="Segoe UI Semilight"/>
                <a:ea typeface="+mj-ea"/>
                <a:cs typeface="Segoe UI Semilight"/>
              </a:rPr>
              <a:t>Before building your training plan, take time to understand the groups who require training, topics to cover</a:t>
            </a:r>
            <a:r>
              <a:rPr lang="en-NZ" sz="1800">
                <a:solidFill>
                  <a:srgbClr val="2F2F2F"/>
                </a:solidFill>
                <a:latin typeface="Segoe UI Semilight"/>
                <a:cs typeface="Segoe UI Semilight"/>
              </a:rPr>
              <a:t>,</a:t>
            </a:r>
            <a:r>
              <a:rPr kumimoji="0" lang="en-NZ" sz="1800" b="0" i="0" u="none" strike="noStrike" kern="1200" cap="none" spc="0" normalizeH="0" baseline="0" noProof="0">
                <a:ln>
                  <a:noFill/>
                </a:ln>
                <a:solidFill>
                  <a:srgbClr val="2F2F2F"/>
                </a:solidFill>
                <a:effectLst/>
                <a:uLnTx/>
                <a:uFillTx/>
                <a:latin typeface="Segoe UI Semilight"/>
                <a:ea typeface="+mj-ea"/>
                <a:cs typeface="Segoe UI Semilight"/>
              </a:rPr>
              <a:t> and audience learning preferences.</a:t>
            </a:r>
          </a:p>
        </p:txBody>
      </p:sp>
      <p:sp>
        <p:nvSpPr>
          <p:cNvPr id="9" name="Title 2">
            <a:extLst>
              <a:ext uri="{FF2B5EF4-FFF2-40B4-BE49-F238E27FC236}">
                <a16:creationId xmlns:a16="http://schemas.microsoft.com/office/drawing/2014/main" id="{B86042C4-B8F9-419C-8170-25A2FC95227F}"/>
              </a:ext>
            </a:extLst>
          </p:cNvPr>
          <p:cNvSpPr txBox="1">
            <a:spLocks/>
          </p:cNvSpPr>
          <p:nvPr/>
        </p:nvSpPr>
        <p:spPr>
          <a:xfrm>
            <a:off x="361910" y="1749425"/>
            <a:ext cx="4362490" cy="612775"/>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NZ" sz="3200" i="0" u="none" strike="noStrike" kern="1200" cap="none" spc="-10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Build your training strategy</a:t>
            </a:r>
          </a:p>
        </p:txBody>
      </p:sp>
    </p:spTree>
    <p:extLst>
      <p:ext uri="{BB962C8B-B14F-4D97-AF65-F5344CB8AC3E}">
        <p14:creationId xmlns:p14="http://schemas.microsoft.com/office/powerpoint/2010/main" val="13437257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D16D109-936D-D041-B487-D70A245F9A8A}"/>
              </a:ext>
            </a:extLst>
          </p:cNvPr>
          <p:cNvSpPr txBox="1">
            <a:spLocks/>
          </p:cNvSpPr>
          <p:nvPr/>
        </p:nvSpPr>
        <p:spPr>
          <a:xfrm>
            <a:off x="414668" y="949611"/>
            <a:ext cx="11430001" cy="607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200">
                <a:solidFill>
                  <a:srgbClr val="000000"/>
                </a:solidFill>
                <a:latin typeface="Segoe UI Semibold" panose="020B0402040204020203" pitchFamily="34" charset="0"/>
                <a:cs typeface="Segoe UI Semibold" panose="020B0402040204020203" pitchFamily="34" charset="0"/>
              </a:rPr>
              <a:t>Document key t</a:t>
            </a:r>
            <a:r>
              <a:rPr kumimoji="0" lang="en-US" sz="3200"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rPr>
              <a:t>raining considerations</a:t>
            </a:r>
          </a:p>
        </p:txBody>
      </p:sp>
      <p:grpSp>
        <p:nvGrpSpPr>
          <p:cNvPr id="6" name="Group 5">
            <a:extLst>
              <a:ext uri="{FF2B5EF4-FFF2-40B4-BE49-F238E27FC236}">
                <a16:creationId xmlns:a16="http://schemas.microsoft.com/office/drawing/2014/main" id="{F28F3F0D-666B-E246-89A8-F4A1F3448657}"/>
              </a:ext>
            </a:extLst>
          </p:cNvPr>
          <p:cNvGrpSpPr/>
          <p:nvPr/>
        </p:nvGrpSpPr>
        <p:grpSpPr>
          <a:xfrm>
            <a:off x="414669" y="2115248"/>
            <a:ext cx="5498982" cy="2043513"/>
            <a:chOff x="414668" y="2488873"/>
            <a:chExt cx="5596271" cy="3996987"/>
          </a:xfrm>
        </p:grpSpPr>
        <p:sp>
          <p:nvSpPr>
            <p:cNvPr id="7" name="Freeform: Shape 3">
              <a:extLst>
                <a:ext uri="{FF2B5EF4-FFF2-40B4-BE49-F238E27FC236}">
                  <a16:creationId xmlns:a16="http://schemas.microsoft.com/office/drawing/2014/main" id="{BD469B64-DBAD-7745-85E0-9F7B4019020C}"/>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285750" marR="0" lvl="1" indent="-57150" algn="l" defTabSz="266700" rtl="0" eaLnBrk="1" fontAlgn="auto" latinLnBrk="0" hangingPunct="1">
                <a:lnSpc>
                  <a:spcPct val="90000"/>
                </a:lnSpc>
                <a:spcBef>
                  <a:spcPct val="0"/>
                </a:spcBef>
                <a:spcAft>
                  <a:spcPct val="15000"/>
                </a:spcAft>
                <a:buClrTx/>
                <a:buSzTx/>
                <a:buFontTx/>
                <a:buChar char="•"/>
                <a:tabLst/>
                <a:defRPr/>
              </a:pPr>
              <a:r>
                <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rPr>
                <a:t>Skype for Business</a:t>
              </a:r>
            </a:p>
            <a:p>
              <a:pPr marL="285750" marR="0" lvl="1" indent="-57150" algn="l" defTabSz="266700" rtl="0" eaLnBrk="1" fontAlgn="auto" latinLnBrk="0" hangingPunct="1">
                <a:lnSpc>
                  <a:spcPct val="90000"/>
                </a:lnSpc>
                <a:spcBef>
                  <a:spcPct val="0"/>
                </a:spcBef>
                <a:spcAft>
                  <a:spcPct val="15000"/>
                </a:spcAft>
                <a:buClrTx/>
                <a:buSzTx/>
                <a:buFontTx/>
                <a:buChar char="•"/>
                <a:tabLst/>
                <a:defRPr/>
              </a:pPr>
              <a:r>
                <a:rPr lang="en-US" sz="1400" i="1">
                  <a:solidFill>
                    <a:srgbClr val="505050">
                      <a:hueOff val="0"/>
                      <a:satOff val="0"/>
                      <a:lumOff val="0"/>
                      <a:alphaOff val="0"/>
                    </a:srgbClr>
                  </a:solidFill>
                  <a:latin typeface="Segoe UI"/>
                  <a:cs typeface="Segoe UI Semibold"/>
                </a:rPr>
                <a:t>Outlook</a:t>
              </a: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8" name="Rectangle 7">
              <a:extLst>
                <a:ext uri="{FF2B5EF4-FFF2-40B4-BE49-F238E27FC236}">
                  <a16:creationId xmlns:a16="http://schemas.microsoft.com/office/drawing/2014/main" id="{E918F3F5-DD06-EC41-AA31-C6252C9149E1}"/>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D00BC936-700D-2947-BC23-26894BD58709}"/>
                </a:ext>
              </a:extLst>
            </p:cNvPr>
            <p:cNvSpPr/>
            <p:nvPr/>
          </p:nvSpPr>
          <p:spPr>
            <a:xfrm>
              <a:off x="538252" y="2519798"/>
              <a:ext cx="5349097" cy="541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Current productivity tools</a:t>
              </a:r>
            </a:p>
          </p:txBody>
        </p:sp>
      </p:grpSp>
      <p:grpSp>
        <p:nvGrpSpPr>
          <p:cNvPr id="13" name="Group 12">
            <a:extLst>
              <a:ext uri="{FF2B5EF4-FFF2-40B4-BE49-F238E27FC236}">
                <a16:creationId xmlns:a16="http://schemas.microsoft.com/office/drawing/2014/main" id="{0E10E6F6-192C-2644-8D86-1880721E280C}"/>
              </a:ext>
            </a:extLst>
          </p:cNvPr>
          <p:cNvGrpSpPr/>
          <p:nvPr/>
        </p:nvGrpSpPr>
        <p:grpSpPr>
          <a:xfrm>
            <a:off x="6278349" y="2115249"/>
            <a:ext cx="5498982" cy="2043514"/>
            <a:chOff x="414668" y="2488873"/>
            <a:chExt cx="5596271" cy="3996987"/>
          </a:xfrm>
        </p:grpSpPr>
        <p:sp>
          <p:nvSpPr>
            <p:cNvPr id="14" name="Freeform: Shape 3">
              <a:extLst>
                <a:ext uri="{FF2B5EF4-FFF2-40B4-BE49-F238E27FC236}">
                  <a16:creationId xmlns:a16="http://schemas.microsoft.com/office/drawing/2014/main" id="{E8D66CE7-3A23-134B-973B-50281A45DAB6}"/>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r>
                <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rPr>
                <a:t>Employees in general are very comfortable with technology. Exception is operations </a:t>
              </a:r>
              <a:r>
                <a:rPr lang="en-US" sz="1400" i="1">
                  <a:solidFill>
                    <a:srgbClr val="505050">
                      <a:hueOff val="0"/>
                      <a:satOff val="0"/>
                      <a:lumOff val="0"/>
                      <a:alphaOff val="0"/>
                    </a:srgbClr>
                  </a:solidFill>
                  <a:latin typeface="Segoe UI"/>
                  <a:cs typeface="Segoe UI Semibold"/>
                </a:rPr>
                <a:t>team, which does not rely on technology to complete day-to-day tasks.</a:t>
              </a: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5" name="Rectangle 14">
              <a:extLst>
                <a:ext uri="{FF2B5EF4-FFF2-40B4-BE49-F238E27FC236}">
                  <a16:creationId xmlns:a16="http://schemas.microsoft.com/office/drawing/2014/main" id="{228F6E16-B739-5F41-A8F7-8FCFA28108B0}"/>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4BED3E78-A41C-5043-8A62-6414570DE081}"/>
                </a:ext>
              </a:extLst>
            </p:cNvPr>
            <p:cNvSpPr/>
            <p:nvPr/>
          </p:nvSpPr>
          <p:spPr>
            <a:xfrm>
              <a:off x="538253" y="2519650"/>
              <a:ext cx="5349097" cy="541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Technology literacy</a:t>
              </a:r>
            </a:p>
          </p:txBody>
        </p:sp>
      </p:grpSp>
      <p:sp>
        <p:nvSpPr>
          <p:cNvPr id="19" name="Rectangle 18">
            <a:extLst>
              <a:ext uri="{FF2B5EF4-FFF2-40B4-BE49-F238E27FC236}">
                <a16:creationId xmlns:a16="http://schemas.microsoft.com/office/drawing/2014/main" id="{F9DE5A66-5106-4744-B613-4969CFE5307E}"/>
              </a:ext>
            </a:extLst>
          </p:cNvPr>
          <p:cNvSpPr/>
          <p:nvPr/>
        </p:nvSpPr>
        <p:spPr>
          <a:xfrm>
            <a:off x="1159834" y="1488700"/>
            <a:ext cx="9872332" cy="313932"/>
          </a:xfrm>
          <a:prstGeom prst="rect">
            <a:avLst/>
          </a:prstGeom>
        </p:spPr>
        <p:txBody>
          <a:bodyPr wrap="square">
            <a:spAutoFit/>
          </a:bodyPr>
          <a:lstStyle/>
          <a:p>
            <a:pPr marL="0" marR="0" lvl="1" indent="0" algn="ctr" defTabSz="913927" rtl="0" eaLnBrk="1" fontAlgn="base" latinLnBrk="0" hangingPunct="1">
              <a:lnSpc>
                <a:spcPct val="90000"/>
              </a:lnSpc>
              <a:spcBef>
                <a:spcPct val="0"/>
              </a:spcBef>
              <a:spcAft>
                <a:spcPct val="0"/>
              </a:spcAft>
              <a:buClr>
                <a:srgbClr val="DC3C00"/>
              </a:buClr>
              <a:buSzTx/>
              <a:buFontTx/>
              <a:buNone/>
              <a:tabLst/>
              <a:defRPr/>
            </a:pPr>
            <a:r>
              <a:rPr kumimoji="0" lang="en-NZ" sz="16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When you are putting together your training plan, you will need to take into consideration:</a:t>
            </a:r>
          </a:p>
        </p:txBody>
      </p:sp>
      <p:grpSp>
        <p:nvGrpSpPr>
          <p:cNvPr id="20" name="Group 19">
            <a:extLst>
              <a:ext uri="{FF2B5EF4-FFF2-40B4-BE49-F238E27FC236}">
                <a16:creationId xmlns:a16="http://schemas.microsoft.com/office/drawing/2014/main" id="{F8E84E96-D867-44CF-980F-E95658E0D1C4}"/>
              </a:ext>
            </a:extLst>
          </p:cNvPr>
          <p:cNvGrpSpPr/>
          <p:nvPr/>
        </p:nvGrpSpPr>
        <p:grpSpPr>
          <a:xfrm>
            <a:off x="414669" y="4347543"/>
            <a:ext cx="5498982" cy="2043513"/>
            <a:chOff x="414668" y="2488873"/>
            <a:chExt cx="5596271" cy="3996987"/>
          </a:xfrm>
        </p:grpSpPr>
        <p:sp>
          <p:nvSpPr>
            <p:cNvPr id="21" name="Freeform: Shape 3">
              <a:extLst>
                <a:ext uri="{FF2B5EF4-FFF2-40B4-BE49-F238E27FC236}">
                  <a16:creationId xmlns:a16="http://schemas.microsoft.com/office/drawing/2014/main" id="{BC40ECA4-693D-4467-AE4D-E467C3445EB6}"/>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0" marR="0" lvl="1" algn="l" defTabSz="266700" rtl="0" eaLnBrk="1" fontAlgn="auto" latinLnBrk="0" hangingPunct="1">
                <a:lnSpc>
                  <a:spcPct val="90000"/>
                </a:lnSpc>
                <a:spcBef>
                  <a:spcPct val="0"/>
                </a:spcBef>
                <a:spcAft>
                  <a:spcPct val="15000"/>
                </a:spcAft>
                <a:buClrTx/>
                <a:buSzTx/>
                <a:tabLst/>
                <a:defRPr/>
              </a:pPr>
              <a:endParaRPr lang="en-US" sz="1400">
                <a:solidFill>
                  <a:srgbClr val="505050">
                    <a:hueOff val="0"/>
                    <a:satOff val="0"/>
                    <a:lumOff val="0"/>
                    <a:alphaOff val="0"/>
                  </a:srgbClr>
                </a:solidFill>
                <a:latin typeface="Segoe UI"/>
                <a:cs typeface="Segoe UI Semibold"/>
              </a:endParaRPr>
            </a:p>
            <a:p>
              <a:pPr marL="285750" marR="0" lvl="1" indent="-55563" algn="l" defTabSz="2667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rPr>
                <a:t>Training has launched for new time-tracking software in operations department. Can leverage cadence to introduce Microsoft 365.</a:t>
              </a:r>
            </a:p>
          </p:txBody>
        </p:sp>
        <p:sp>
          <p:nvSpPr>
            <p:cNvPr id="22" name="Rectangle 21">
              <a:extLst>
                <a:ext uri="{FF2B5EF4-FFF2-40B4-BE49-F238E27FC236}">
                  <a16:creationId xmlns:a16="http://schemas.microsoft.com/office/drawing/2014/main" id="{D2BEEB1A-FF70-4162-98C1-8924F6C5AF1A}"/>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38C0CA6A-F12A-4655-AC9A-2B6AAA48648F}"/>
                </a:ext>
              </a:extLst>
            </p:cNvPr>
            <p:cNvSpPr/>
            <p:nvPr/>
          </p:nvSpPr>
          <p:spPr>
            <a:xfrm>
              <a:off x="538252" y="2519798"/>
              <a:ext cx="5349097" cy="541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Current change programs</a:t>
              </a:r>
            </a:p>
          </p:txBody>
        </p:sp>
      </p:grpSp>
      <p:grpSp>
        <p:nvGrpSpPr>
          <p:cNvPr id="24" name="Group 23">
            <a:extLst>
              <a:ext uri="{FF2B5EF4-FFF2-40B4-BE49-F238E27FC236}">
                <a16:creationId xmlns:a16="http://schemas.microsoft.com/office/drawing/2014/main" id="{50CD6896-CEAC-4BF0-B017-6737C7C04346}"/>
              </a:ext>
            </a:extLst>
          </p:cNvPr>
          <p:cNvGrpSpPr/>
          <p:nvPr/>
        </p:nvGrpSpPr>
        <p:grpSpPr>
          <a:xfrm>
            <a:off x="6278349" y="4347544"/>
            <a:ext cx="5498982" cy="2043514"/>
            <a:chOff x="414668" y="2488873"/>
            <a:chExt cx="5596271" cy="3996987"/>
          </a:xfrm>
        </p:grpSpPr>
        <p:sp>
          <p:nvSpPr>
            <p:cNvPr id="25" name="Freeform: Shape 3">
              <a:extLst>
                <a:ext uri="{FF2B5EF4-FFF2-40B4-BE49-F238E27FC236}">
                  <a16:creationId xmlns:a16="http://schemas.microsoft.com/office/drawing/2014/main" id="{7F431406-774D-47B5-BB7B-9652FB39126A}"/>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r>
                <a:rPr lang="en-US" sz="1400" i="1">
                  <a:solidFill>
                    <a:srgbClr val="505050">
                      <a:hueOff val="0"/>
                      <a:satOff val="0"/>
                      <a:lumOff val="0"/>
                      <a:alphaOff val="0"/>
                    </a:srgbClr>
                  </a:solidFill>
                  <a:latin typeface="Segoe UI"/>
                  <a:cs typeface="Segoe UI Semibold"/>
                </a:rPr>
                <a:t>Short, on-line, easily accessible training modules</a:t>
              </a: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26" name="Rectangle 25">
              <a:extLst>
                <a:ext uri="{FF2B5EF4-FFF2-40B4-BE49-F238E27FC236}">
                  <a16:creationId xmlns:a16="http://schemas.microsoft.com/office/drawing/2014/main" id="{B7F4EDAF-A003-4E7B-A0A4-A5EF78B0DE52}"/>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D06B7DF4-240A-4761-9687-9767C51EADF6}"/>
                </a:ext>
              </a:extLst>
            </p:cNvPr>
            <p:cNvSpPr/>
            <p:nvPr/>
          </p:nvSpPr>
          <p:spPr>
            <a:xfrm>
              <a:off x="538253" y="2519650"/>
              <a:ext cx="5349097" cy="54179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Training preferences</a:t>
              </a:r>
            </a:p>
          </p:txBody>
        </p:sp>
      </p:grpSp>
    </p:spTree>
    <p:extLst>
      <p:ext uri="{BB962C8B-B14F-4D97-AF65-F5344CB8AC3E}">
        <p14:creationId xmlns:p14="http://schemas.microsoft.com/office/powerpoint/2010/main" val="13802660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9222-F063-48CC-88D8-F5ABA865CD8B}"/>
              </a:ext>
            </a:extLst>
          </p:cNvPr>
          <p:cNvSpPr txBox="1">
            <a:spLocks/>
          </p:cNvSpPr>
          <p:nvPr/>
        </p:nvSpPr>
        <p:spPr>
          <a:xfrm>
            <a:off x="361910" y="1650034"/>
            <a:ext cx="6038890" cy="50212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588"/>
              </a:spcAft>
              <a:defRPr/>
            </a:pPr>
            <a:r>
              <a:rPr lang="en-NZ" sz="1800">
                <a:latin typeface="Segoe UI Semilight"/>
                <a:cs typeface="Segoe UI Semilight"/>
              </a:rPr>
              <a:t>We have identified four key teams that are critical to a successful adoption effort. Each stakeholder group has a specific role in the implementation and should be engaged early and often. The next few pages will outline the specific role these stakeholders will have in your adoption process.</a:t>
            </a:r>
          </a:p>
          <a:p>
            <a:pPr>
              <a:lnSpc>
                <a:spcPct val="100000"/>
              </a:lnSpc>
              <a:spcAft>
                <a:spcPts val="588"/>
              </a:spcAft>
              <a:defRPr/>
            </a:pPr>
            <a:endParaRPr lang="en-NZ" sz="1800">
              <a:solidFill>
                <a:srgbClr val="FFFFFF">
                  <a:lumMod val="25000"/>
                </a:srgbClr>
              </a:solidFill>
              <a:latin typeface="Segoe UI Semilight" panose="020B0402040204020203" pitchFamily="34" charset="0"/>
              <a:cs typeface="Segoe UI Semilight" panose="020B0402040204020203" pitchFamily="34" charset="0"/>
            </a:endParaRPr>
          </a:p>
          <a:p>
            <a:pPr defTabSz="913759" fontAlgn="base">
              <a:spcAft>
                <a:spcPts val="1200"/>
              </a:spcAft>
              <a:defRPr/>
            </a:pPr>
            <a:r>
              <a:rPr lang="en-US" sz="1800">
                <a:cs typeface="Segoe UI Semilight" panose="020B0402040204020203" pitchFamily="34" charset="0"/>
              </a:rPr>
              <a:t>1) Executive Sponsors</a:t>
            </a:r>
            <a:endParaRPr lang="en-US" sz="1800">
              <a:cs typeface="Segoe UI Semibold"/>
            </a:endParaRPr>
          </a:p>
          <a:p>
            <a:pPr defTabSz="913759" fontAlgn="base">
              <a:spcAft>
                <a:spcPts val="1200"/>
              </a:spcAft>
              <a:defRPr/>
            </a:pPr>
            <a:r>
              <a:rPr lang="en-US" sz="1800">
                <a:cs typeface="Segoe UI Semilight" panose="020B0402040204020203" pitchFamily="34" charset="0"/>
              </a:rPr>
              <a:t>2) Success Owner</a:t>
            </a:r>
            <a:endParaRPr lang="en-US">
              <a:cs typeface="Segoe UI Semibold"/>
            </a:endParaRPr>
          </a:p>
          <a:p>
            <a:pPr defTabSz="913759" fontAlgn="base">
              <a:spcAft>
                <a:spcPts val="1200"/>
              </a:spcAft>
              <a:defRPr/>
            </a:pPr>
            <a:r>
              <a:rPr lang="en-US" sz="1800">
                <a:cs typeface="Segoe UI Semilight" panose="020B0402040204020203" pitchFamily="34" charset="0"/>
              </a:rPr>
              <a:t>3) Early Adopters</a:t>
            </a:r>
            <a:endParaRPr lang="en-US">
              <a:cs typeface="Segoe UI Semibold"/>
            </a:endParaRPr>
          </a:p>
          <a:p>
            <a:pPr defTabSz="913759" fontAlgn="base">
              <a:spcAft>
                <a:spcPts val="1200"/>
              </a:spcAft>
              <a:defRPr/>
            </a:pPr>
            <a:r>
              <a:rPr lang="en-US" sz="1800">
                <a:cs typeface="Segoe UI Semilight" panose="020B0402040204020203" pitchFamily="34" charset="0"/>
              </a:rPr>
              <a:t>4) Champions</a:t>
            </a:r>
            <a:endParaRPr lang="en-NZ">
              <a:latin typeface="Segoe UI Semilight"/>
              <a:cs typeface="Segoe UI Semilight"/>
            </a:endParaRPr>
          </a:p>
          <a:p>
            <a:pPr defTabSz="913759" fontAlgn="base">
              <a:spcAft>
                <a:spcPts val="1200"/>
              </a:spcAft>
              <a:defRPr/>
            </a:pPr>
            <a:endParaRPr lang="en-US" sz="1800">
              <a:latin typeface="Segoe UI Semibold"/>
              <a:cs typeface="Segoe UI Semibold"/>
            </a:endParaRPr>
          </a:p>
          <a:p>
            <a:pPr defTabSz="913759" fontAlgn="base">
              <a:spcAft>
                <a:spcPts val="1200"/>
              </a:spcAft>
              <a:defRPr/>
            </a:pPr>
            <a:r>
              <a:rPr kumimoji="0" lang="en-NZ" sz="1800" b="0" i="0" u="none" strike="noStrike" kern="1200" cap="none" spc="0" normalizeH="0" baseline="0" noProof="0">
                <a:ln>
                  <a:noFill/>
                </a:ln>
                <a:solidFill>
                  <a:srgbClr val="2F2F2F"/>
                </a:solidFill>
                <a:effectLst/>
                <a:uLnTx/>
                <a:uFillTx/>
                <a:latin typeface="Segoe UI Semilight"/>
                <a:cs typeface="Segoe UI Semilight"/>
              </a:rPr>
              <a:t>Use the following slides to identify key stakeholders </a:t>
            </a:r>
            <a:r>
              <a:rPr lang="en-NZ" sz="1800">
                <a:solidFill>
                  <a:srgbClr val="2F2F2F"/>
                </a:solidFill>
                <a:latin typeface="Segoe UI Semilight"/>
                <a:cs typeface="Segoe UI Semilight"/>
              </a:rPr>
              <a:t>and others</a:t>
            </a:r>
            <a:r>
              <a:rPr kumimoji="0" lang="en-NZ" sz="1800" b="0" i="0" u="none" strike="noStrike" kern="1200" cap="none" spc="0" normalizeH="0" baseline="0" noProof="0">
                <a:ln>
                  <a:noFill/>
                </a:ln>
                <a:solidFill>
                  <a:srgbClr val="2F2F2F"/>
                </a:solidFill>
                <a:effectLst/>
                <a:uLnTx/>
                <a:uFillTx/>
                <a:latin typeface="Segoe UI Semilight"/>
                <a:cs typeface="Segoe UI Semilight"/>
              </a:rPr>
              <a:t> involved in the adoption effort.</a:t>
            </a:r>
            <a:endParaRPr lang="en-NZ">
              <a:latin typeface="Segoe UI Semilight"/>
              <a:cs typeface="Segoe UI Semilight"/>
            </a:endParaRPr>
          </a:p>
        </p:txBody>
      </p:sp>
      <p:sp>
        <p:nvSpPr>
          <p:cNvPr id="3" name="Title 2">
            <a:extLst>
              <a:ext uri="{FF2B5EF4-FFF2-40B4-BE49-F238E27FC236}">
                <a16:creationId xmlns:a16="http://schemas.microsoft.com/office/drawing/2014/main" id="{CEBB5527-718F-48BC-AEB2-E52120FE082E}"/>
              </a:ext>
            </a:extLst>
          </p:cNvPr>
          <p:cNvSpPr txBox="1">
            <a:spLocks/>
          </p:cNvSpPr>
          <p:nvPr/>
        </p:nvSpPr>
        <p:spPr>
          <a:xfrm>
            <a:off x="361910" y="813436"/>
            <a:ext cx="4362490" cy="936625"/>
          </a:xfrm>
          <a:prstGeom prst="rect">
            <a:avLst/>
          </a:prstGeom>
        </p:spPr>
        <p:txBody>
          <a:bodyPr anchor="t"/>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NZ" sz="3200" i="0" u="none" strike="noStrike" kern="1200" cap="none" spc="-100" normalizeH="0" baseline="0" noProof="0">
                <a:ln w="3175">
                  <a:noFill/>
                </a:ln>
                <a:solidFill>
                  <a:srgbClr val="000000"/>
                </a:solidFill>
                <a:effectLst/>
                <a:uLnTx/>
                <a:uFillTx/>
                <a:latin typeface="Segoe UI Semibold"/>
                <a:cs typeface="Segoe UI Semibold"/>
              </a:rPr>
              <a:t>Assemble your </a:t>
            </a:r>
            <a:r>
              <a:rPr lang="en-NZ" sz="3200" spc="-100">
                <a:solidFill>
                  <a:srgbClr val="000000"/>
                </a:solidFill>
                <a:latin typeface="Segoe UI Semibold"/>
                <a:cs typeface="Segoe UI Semibold"/>
              </a:rPr>
              <a:t>team</a:t>
            </a:r>
            <a:endParaRPr kumimoji="0" lang="en-NZ" sz="3200" i="0" u="none" strike="noStrike" kern="1200" cap="none" spc="-10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endParaRPr>
          </a:p>
        </p:txBody>
      </p:sp>
    </p:spTree>
    <p:extLst>
      <p:ext uri="{BB962C8B-B14F-4D97-AF65-F5344CB8AC3E}">
        <p14:creationId xmlns:p14="http://schemas.microsoft.com/office/powerpoint/2010/main" val="33685597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1C114-6F5B-BA45-ACD7-DCFB5732BAAA}"/>
              </a:ext>
            </a:extLst>
          </p:cNvPr>
          <p:cNvSpPr txBox="1">
            <a:spLocks/>
          </p:cNvSpPr>
          <p:nvPr/>
        </p:nvSpPr>
        <p:spPr>
          <a:xfrm>
            <a:off x="414668" y="949611"/>
            <a:ext cx="11430001" cy="607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rPr>
              <a:t>Who needs to be trained?</a:t>
            </a:r>
          </a:p>
        </p:txBody>
      </p:sp>
      <p:grpSp>
        <p:nvGrpSpPr>
          <p:cNvPr id="6" name="Group 5">
            <a:extLst>
              <a:ext uri="{FF2B5EF4-FFF2-40B4-BE49-F238E27FC236}">
                <a16:creationId xmlns:a16="http://schemas.microsoft.com/office/drawing/2014/main" id="{88691BB2-1F83-6E4F-A340-1EF837B27B0E}"/>
              </a:ext>
            </a:extLst>
          </p:cNvPr>
          <p:cNvGrpSpPr/>
          <p:nvPr/>
        </p:nvGrpSpPr>
        <p:grpSpPr>
          <a:xfrm>
            <a:off x="414669" y="2115248"/>
            <a:ext cx="3692908" cy="3996987"/>
            <a:chOff x="414668" y="2488873"/>
            <a:chExt cx="5596271" cy="3996987"/>
          </a:xfrm>
        </p:grpSpPr>
        <p:sp>
          <p:nvSpPr>
            <p:cNvPr id="7" name="Freeform: Shape 3">
              <a:extLst>
                <a:ext uri="{FF2B5EF4-FFF2-40B4-BE49-F238E27FC236}">
                  <a16:creationId xmlns:a16="http://schemas.microsoft.com/office/drawing/2014/main" id="{8CBFCADC-44FD-4843-953D-E43BC5776BFB}"/>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r>
                <a:rPr lang="en-US" sz="1400" i="1">
                  <a:solidFill>
                    <a:srgbClr val="505050">
                      <a:hueOff val="0"/>
                      <a:satOff val="0"/>
                      <a:lumOff val="0"/>
                      <a:alphaOff val="0"/>
                    </a:srgbClr>
                  </a:solidFill>
                  <a:latin typeface="Segoe UI"/>
                  <a:cs typeface="Segoe UI Semibold"/>
                </a:rPr>
                <a:t>Sales</a:t>
              </a:r>
            </a:p>
            <a:p>
              <a:pPr marL="57150" marR="0" lvl="1" indent="-57150" algn="l" defTabSz="266700" rtl="0" eaLnBrk="1" fontAlgn="auto" latinLnBrk="0" hangingPunct="1">
                <a:lnSpc>
                  <a:spcPct val="90000"/>
                </a:lnSpc>
                <a:spcBef>
                  <a:spcPct val="0"/>
                </a:spcBef>
                <a:spcAft>
                  <a:spcPct val="15000"/>
                </a:spcAft>
                <a:buClrTx/>
                <a:buSzTx/>
                <a:buFontTx/>
                <a:buChar char="•"/>
                <a:tabLst/>
                <a:defRPr/>
              </a:pPr>
              <a:r>
                <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rPr>
                <a:t>Marketing</a:t>
              </a:r>
            </a:p>
            <a:p>
              <a:pPr marL="57150" marR="0" lvl="1" indent="-57150" algn="l" defTabSz="266700" rtl="0" eaLnBrk="1" fontAlgn="auto" latinLnBrk="0" hangingPunct="1">
                <a:lnSpc>
                  <a:spcPct val="90000"/>
                </a:lnSpc>
                <a:spcBef>
                  <a:spcPct val="0"/>
                </a:spcBef>
                <a:spcAft>
                  <a:spcPct val="15000"/>
                </a:spcAft>
                <a:buClrTx/>
                <a:buSzTx/>
                <a:buFontTx/>
                <a:buChar char="•"/>
                <a:tabLst/>
                <a:defRPr/>
              </a:pPr>
              <a:r>
                <a:rPr lang="en-US" sz="1400" i="1">
                  <a:solidFill>
                    <a:srgbClr val="505050">
                      <a:hueOff val="0"/>
                      <a:satOff val="0"/>
                      <a:lumOff val="0"/>
                      <a:alphaOff val="0"/>
                    </a:srgbClr>
                  </a:solidFill>
                  <a:latin typeface="Segoe UI"/>
                  <a:cs typeface="Segoe UI Semibold"/>
                </a:rPr>
                <a:t>HR</a:t>
              </a:r>
            </a:p>
            <a:p>
              <a:pPr marL="57150" marR="0" lvl="1" indent="-57150" algn="l" defTabSz="266700" rtl="0" eaLnBrk="1" fontAlgn="auto" latinLnBrk="0" hangingPunct="1">
                <a:lnSpc>
                  <a:spcPct val="90000"/>
                </a:lnSpc>
                <a:spcBef>
                  <a:spcPct val="0"/>
                </a:spcBef>
                <a:spcAft>
                  <a:spcPct val="15000"/>
                </a:spcAft>
                <a:buClrTx/>
                <a:buSzTx/>
                <a:buFontTx/>
                <a:buChar char="•"/>
                <a:tabLst/>
                <a:defRPr/>
              </a:pPr>
              <a:r>
                <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rPr>
                <a:t>IT</a:t>
              </a:r>
            </a:p>
            <a:p>
              <a:pPr marL="57150" marR="0" lvl="1" indent="-57150" algn="l" defTabSz="266700" rtl="0" eaLnBrk="1" fontAlgn="auto" latinLnBrk="0" hangingPunct="1">
                <a:lnSpc>
                  <a:spcPct val="90000"/>
                </a:lnSpc>
                <a:spcBef>
                  <a:spcPct val="0"/>
                </a:spcBef>
                <a:spcAft>
                  <a:spcPct val="15000"/>
                </a:spcAft>
                <a:buClrTx/>
                <a:buSzTx/>
                <a:buFontTx/>
                <a:buChar char="•"/>
                <a:tabLst/>
                <a:defRPr/>
              </a:pPr>
              <a:r>
                <a:rPr lang="en-US" sz="1400" i="1">
                  <a:solidFill>
                    <a:srgbClr val="505050">
                      <a:hueOff val="0"/>
                      <a:satOff val="0"/>
                      <a:lumOff val="0"/>
                      <a:alphaOff val="0"/>
                    </a:srgbClr>
                  </a:solidFill>
                  <a:latin typeface="Segoe UI"/>
                  <a:cs typeface="Segoe UI Semibold"/>
                </a:rPr>
                <a:t>Operations</a:t>
              </a: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8" name="Rectangle 7">
              <a:extLst>
                <a:ext uri="{FF2B5EF4-FFF2-40B4-BE49-F238E27FC236}">
                  <a16:creationId xmlns:a16="http://schemas.microsoft.com/office/drawing/2014/main" id="{05C49C2D-99CC-994F-8E24-265F13935E1C}"/>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FFC7E4C0-2D66-D84C-B058-8BEC5F3FBFAC}"/>
                </a:ext>
              </a:extLst>
            </p:cNvPr>
            <p:cNvSpPr/>
            <p:nvPr/>
          </p:nvSpPr>
          <p:spPr>
            <a:xfrm>
              <a:off x="538252" y="2608599"/>
              <a:ext cx="5349097" cy="4524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Groups impacted by the</a:t>
              </a:r>
              <a:br>
                <a:rPr kumimoji="0" lang="en-US" sz="13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br>
              <a:r>
                <a:rPr kumimoji="0" lang="en-US" sz="13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Microsoft 365 Implementation</a:t>
              </a:r>
            </a:p>
          </p:txBody>
        </p:sp>
      </p:grpSp>
      <p:grpSp>
        <p:nvGrpSpPr>
          <p:cNvPr id="13" name="Group 12">
            <a:extLst>
              <a:ext uri="{FF2B5EF4-FFF2-40B4-BE49-F238E27FC236}">
                <a16:creationId xmlns:a16="http://schemas.microsoft.com/office/drawing/2014/main" id="{325114DA-78A5-9048-84AF-B355618436A7}"/>
              </a:ext>
            </a:extLst>
          </p:cNvPr>
          <p:cNvGrpSpPr/>
          <p:nvPr/>
        </p:nvGrpSpPr>
        <p:grpSpPr>
          <a:xfrm>
            <a:off x="4343467" y="2103234"/>
            <a:ext cx="3692908" cy="3996987"/>
            <a:chOff x="414668" y="2488873"/>
            <a:chExt cx="5596271" cy="3996987"/>
          </a:xfrm>
        </p:grpSpPr>
        <p:sp>
          <p:nvSpPr>
            <p:cNvPr id="14" name="Freeform: Shape 3">
              <a:extLst>
                <a:ext uri="{FF2B5EF4-FFF2-40B4-BE49-F238E27FC236}">
                  <a16:creationId xmlns:a16="http://schemas.microsoft.com/office/drawing/2014/main" id="{C5BEBAB4-C5C7-2148-B4A1-2D2B3F05E083}"/>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lvl="1" indent="-57150" defTabSz="266700">
                <a:lnSpc>
                  <a:spcPct val="90000"/>
                </a:lnSpc>
                <a:spcBef>
                  <a:spcPct val="0"/>
                </a:spcBef>
                <a:spcAft>
                  <a:spcPct val="15000"/>
                </a:spcAft>
                <a:buFontTx/>
                <a:buChar char="•"/>
                <a:defRPr/>
              </a:pPr>
              <a:r>
                <a:rPr lang="en-US" sz="1400" i="1">
                  <a:solidFill>
                    <a:srgbClr val="505050">
                      <a:hueOff val="0"/>
                      <a:satOff val="0"/>
                      <a:lumOff val="0"/>
                      <a:alphaOff val="0"/>
                    </a:srgbClr>
                  </a:solidFill>
                  <a:latin typeface="Segoe UI"/>
                  <a:cs typeface="Segoe UI Semibold"/>
                </a:rPr>
                <a:t>Microsoft 365 Early Adopters</a:t>
              </a:r>
            </a:p>
            <a:p>
              <a:pPr marL="57150" lvl="1" indent="-57150" defTabSz="266700">
                <a:lnSpc>
                  <a:spcPct val="90000"/>
                </a:lnSpc>
                <a:spcBef>
                  <a:spcPct val="0"/>
                </a:spcBef>
                <a:spcAft>
                  <a:spcPct val="15000"/>
                </a:spcAft>
                <a:buFontTx/>
                <a:buChar char="•"/>
                <a:defRPr/>
              </a:pPr>
              <a:r>
                <a:rPr lang="en-US" sz="1400" i="1">
                  <a:solidFill>
                    <a:srgbClr val="505050">
                      <a:hueOff val="0"/>
                      <a:satOff val="0"/>
                      <a:lumOff val="0"/>
                      <a:alphaOff val="0"/>
                    </a:srgbClr>
                  </a:solidFill>
                  <a:latin typeface="Segoe UI"/>
                  <a:cs typeface="Segoe UI Semibold"/>
                </a:rPr>
                <a:t>Microsoft 365 Champions</a:t>
              </a:r>
            </a:p>
            <a:p>
              <a:pPr marL="57150" lvl="1" indent="-57150" defTabSz="266700">
                <a:lnSpc>
                  <a:spcPct val="90000"/>
                </a:lnSpc>
                <a:spcBef>
                  <a:spcPct val="0"/>
                </a:spcBef>
                <a:spcAft>
                  <a:spcPct val="15000"/>
                </a:spcAft>
                <a:buFontTx/>
                <a:buChar char="•"/>
                <a:defRPr/>
              </a:pPr>
              <a:r>
                <a:rPr lang="en-US" sz="1400" i="1">
                  <a:solidFill>
                    <a:srgbClr val="505050">
                      <a:hueOff val="0"/>
                      <a:satOff val="0"/>
                      <a:lumOff val="0"/>
                      <a:alphaOff val="0"/>
                    </a:srgbClr>
                  </a:solidFill>
                  <a:latin typeface="Segoe UI"/>
                  <a:cs typeface="Segoe UI Semibold"/>
                </a:rPr>
                <a:t>Exec Sponsor</a:t>
              </a:r>
            </a:p>
            <a:p>
              <a:pPr marL="57150" lvl="1" indent="-57150" defTabSz="266700">
                <a:lnSpc>
                  <a:spcPct val="90000"/>
                </a:lnSpc>
                <a:spcBef>
                  <a:spcPct val="0"/>
                </a:spcBef>
                <a:spcAft>
                  <a:spcPct val="15000"/>
                </a:spcAft>
                <a:buFontTx/>
                <a:buChar char="•"/>
                <a:defRPr/>
              </a:pPr>
              <a:r>
                <a:rPr lang="en-US" sz="1400" i="1">
                  <a:solidFill>
                    <a:srgbClr val="505050">
                      <a:hueOff val="0"/>
                      <a:satOff val="0"/>
                      <a:lumOff val="0"/>
                      <a:alphaOff val="0"/>
                    </a:srgbClr>
                  </a:solidFill>
                  <a:latin typeface="Segoe UI"/>
                  <a:cs typeface="Segoe UI Semibold"/>
                </a:rPr>
                <a:t>Steering Committee</a:t>
              </a:r>
            </a:p>
          </p:txBody>
        </p:sp>
        <p:sp>
          <p:nvSpPr>
            <p:cNvPr id="15" name="Rectangle 14">
              <a:extLst>
                <a:ext uri="{FF2B5EF4-FFF2-40B4-BE49-F238E27FC236}">
                  <a16:creationId xmlns:a16="http://schemas.microsoft.com/office/drawing/2014/main" id="{F59059E5-0E4E-8442-9E75-3C95699A404C}"/>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C21F55E-106D-D24E-9F06-01F4BEEBFDDD}"/>
                </a:ext>
              </a:extLst>
            </p:cNvPr>
            <p:cNvSpPr/>
            <p:nvPr/>
          </p:nvSpPr>
          <p:spPr>
            <a:xfrm>
              <a:off x="538253" y="2608599"/>
              <a:ext cx="5349097" cy="4524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Audiences who will drive the</a:t>
              </a:r>
              <a:br>
                <a:rPr kumimoji="0" lang="en-US" sz="13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br>
              <a:r>
                <a:rPr kumimoji="0" lang="en-US" sz="13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change forward</a:t>
              </a:r>
            </a:p>
          </p:txBody>
        </p:sp>
      </p:grpSp>
      <p:grpSp>
        <p:nvGrpSpPr>
          <p:cNvPr id="17" name="Group 16">
            <a:extLst>
              <a:ext uri="{FF2B5EF4-FFF2-40B4-BE49-F238E27FC236}">
                <a16:creationId xmlns:a16="http://schemas.microsoft.com/office/drawing/2014/main" id="{04AE5925-0A46-0A40-A3A4-1BD1F20898AB}"/>
              </a:ext>
            </a:extLst>
          </p:cNvPr>
          <p:cNvGrpSpPr/>
          <p:nvPr/>
        </p:nvGrpSpPr>
        <p:grpSpPr>
          <a:xfrm>
            <a:off x="8272265" y="2103234"/>
            <a:ext cx="3692908" cy="3996987"/>
            <a:chOff x="414668" y="2488873"/>
            <a:chExt cx="5596271" cy="3996987"/>
          </a:xfrm>
        </p:grpSpPr>
        <p:sp>
          <p:nvSpPr>
            <p:cNvPr id="18" name="Freeform: Shape 3">
              <a:extLst>
                <a:ext uri="{FF2B5EF4-FFF2-40B4-BE49-F238E27FC236}">
                  <a16:creationId xmlns:a16="http://schemas.microsoft.com/office/drawing/2014/main" id="{D074CD13-D3D3-774E-8481-202DF3D77C6E}"/>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defTabSz="266700" fontAlgn="auto">
                <a:lnSpc>
                  <a:spcPct val="90000"/>
                </a:lnSpc>
                <a:spcBef>
                  <a:spcPct val="0"/>
                </a:spcBef>
                <a:spcAft>
                  <a:spcPct val="15000"/>
                </a:spcAft>
                <a:buClrTx/>
                <a:buSzTx/>
                <a:buFontTx/>
                <a:buChar char="•"/>
                <a:tabLst/>
                <a:defRPr/>
              </a:pPr>
              <a:r>
                <a:rPr lang="en-US" sz="1400" i="1">
                  <a:solidFill>
                    <a:srgbClr val="505050">
                      <a:hueOff val="0"/>
                      <a:satOff val="0"/>
                      <a:lumOff val="0"/>
                      <a:alphaOff val="0"/>
                    </a:srgbClr>
                  </a:solidFill>
                  <a:latin typeface="Segoe UI"/>
                  <a:cs typeface="Segoe UI Semibold"/>
                </a:rPr>
                <a:t>IT Help Desk</a:t>
              </a:r>
            </a:p>
          </p:txBody>
        </p:sp>
        <p:sp>
          <p:nvSpPr>
            <p:cNvPr id="19" name="Rectangle 18">
              <a:extLst>
                <a:ext uri="{FF2B5EF4-FFF2-40B4-BE49-F238E27FC236}">
                  <a16:creationId xmlns:a16="http://schemas.microsoft.com/office/drawing/2014/main" id="{83E6D0DA-0700-6A49-BF65-A23AE40182A0}"/>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19E4F43F-87C8-FD4B-B2EC-58A83B6D211A}"/>
                </a:ext>
              </a:extLst>
            </p:cNvPr>
            <p:cNvSpPr/>
            <p:nvPr/>
          </p:nvSpPr>
          <p:spPr>
            <a:xfrm>
              <a:off x="538253" y="2659183"/>
              <a:ext cx="5349097" cy="29238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Support Organizations</a:t>
              </a:r>
            </a:p>
          </p:txBody>
        </p:sp>
      </p:grpSp>
    </p:spTree>
    <p:extLst>
      <p:ext uri="{BB962C8B-B14F-4D97-AF65-F5344CB8AC3E}">
        <p14:creationId xmlns:p14="http://schemas.microsoft.com/office/powerpoint/2010/main" val="18221036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3F8F03-5E94-6741-A8FC-BE96EF8B8B96}"/>
              </a:ext>
            </a:extLst>
          </p:cNvPr>
          <p:cNvSpPr txBox="1">
            <a:spLocks/>
          </p:cNvSpPr>
          <p:nvPr/>
        </p:nvSpPr>
        <p:spPr>
          <a:xfrm>
            <a:off x="414668" y="949611"/>
            <a:ext cx="11430001" cy="607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rPr>
              <a:t>What do they need to learn?</a:t>
            </a:r>
          </a:p>
        </p:txBody>
      </p:sp>
      <p:grpSp>
        <p:nvGrpSpPr>
          <p:cNvPr id="6" name="Group 5">
            <a:extLst>
              <a:ext uri="{FF2B5EF4-FFF2-40B4-BE49-F238E27FC236}">
                <a16:creationId xmlns:a16="http://schemas.microsoft.com/office/drawing/2014/main" id="{9284A166-7D9F-484A-BE64-D6C52507A6D8}"/>
              </a:ext>
            </a:extLst>
          </p:cNvPr>
          <p:cNvGrpSpPr/>
          <p:nvPr/>
        </p:nvGrpSpPr>
        <p:grpSpPr>
          <a:xfrm>
            <a:off x="414669" y="2115248"/>
            <a:ext cx="5498982" cy="3996987"/>
            <a:chOff x="414668" y="2488873"/>
            <a:chExt cx="5596271" cy="3996987"/>
          </a:xfrm>
        </p:grpSpPr>
        <p:sp>
          <p:nvSpPr>
            <p:cNvPr id="7" name="Freeform: Shape 3">
              <a:extLst>
                <a:ext uri="{FF2B5EF4-FFF2-40B4-BE49-F238E27FC236}">
                  <a16:creationId xmlns:a16="http://schemas.microsoft.com/office/drawing/2014/main" id="{794A7A19-D1A1-2949-A3E3-4D12C22E59F9}"/>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8" name="Rectangle 7">
              <a:extLst>
                <a:ext uri="{FF2B5EF4-FFF2-40B4-BE49-F238E27FC236}">
                  <a16:creationId xmlns:a16="http://schemas.microsoft.com/office/drawing/2014/main" id="{9F84EE7C-F95C-734C-8C4D-7310E1C223E8}"/>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D97F1C9E-7BB4-5A48-AE12-C34552D99522}"/>
                </a:ext>
              </a:extLst>
            </p:cNvPr>
            <p:cNvSpPr/>
            <p:nvPr/>
          </p:nvSpPr>
          <p:spPr>
            <a:xfrm>
              <a:off x="538252" y="2674572"/>
              <a:ext cx="5349097" cy="29238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For the Transition State</a:t>
              </a:r>
            </a:p>
          </p:txBody>
        </p:sp>
      </p:grpSp>
      <p:grpSp>
        <p:nvGrpSpPr>
          <p:cNvPr id="13" name="Group 12">
            <a:extLst>
              <a:ext uri="{FF2B5EF4-FFF2-40B4-BE49-F238E27FC236}">
                <a16:creationId xmlns:a16="http://schemas.microsoft.com/office/drawing/2014/main" id="{A5DC4B8E-7A1D-8846-944A-F10FE92085D4}"/>
              </a:ext>
            </a:extLst>
          </p:cNvPr>
          <p:cNvGrpSpPr/>
          <p:nvPr/>
        </p:nvGrpSpPr>
        <p:grpSpPr>
          <a:xfrm>
            <a:off x="6278349" y="2115248"/>
            <a:ext cx="5498982" cy="3996987"/>
            <a:chOff x="414668" y="2488873"/>
            <a:chExt cx="5596271" cy="3996987"/>
          </a:xfrm>
        </p:grpSpPr>
        <p:sp>
          <p:nvSpPr>
            <p:cNvPr id="14" name="Freeform: Shape 3">
              <a:extLst>
                <a:ext uri="{FF2B5EF4-FFF2-40B4-BE49-F238E27FC236}">
                  <a16:creationId xmlns:a16="http://schemas.microsoft.com/office/drawing/2014/main" id="{DA52DEB7-79EA-B04C-B992-D239153E5851}"/>
                </a:ext>
              </a:extLst>
            </p:cNvPr>
            <p:cNvSpPr/>
            <p:nvPr/>
          </p:nvSpPr>
          <p:spPr>
            <a:xfrm>
              <a:off x="414668" y="2488873"/>
              <a:ext cx="5596271" cy="399698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5" name="Rectangle 14">
              <a:extLst>
                <a:ext uri="{FF2B5EF4-FFF2-40B4-BE49-F238E27FC236}">
                  <a16:creationId xmlns:a16="http://schemas.microsoft.com/office/drawing/2014/main" id="{14489F5A-31F3-D245-896D-D67B7D422191}"/>
                </a:ext>
              </a:extLst>
            </p:cNvPr>
            <p:cNvSpPr/>
            <p:nvPr/>
          </p:nvSpPr>
          <p:spPr>
            <a:xfrm>
              <a:off x="414668" y="2494417"/>
              <a:ext cx="5596270" cy="635481"/>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8F932756-4A8D-1C49-8963-C783FC6063AC}"/>
                </a:ext>
              </a:extLst>
            </p:cNvPr>
            <p:cNvSpPr/>
            <p:nvPr/>
          </p:nvSpPr>
          <p:spPr>
            <a:xfrm>
              <a:off x="538253" y="2691616"/>
              <a:ext cx="5349097" cy="29238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In the Future State</a:t>
              </a:r>
            </a:p>
          </p:txBody>
        </p:sp>
      </p:grpSp>
      <p:sp>
        <p:nvSpPr>
          <p:cNvPr id="21" name="TextBox 20">
            <a:extLst>
              <a:ext uri="{FF2B5EF4-FFF2-40B4-BE49-F238E27FC236}">
                <a16:creationId xmlns:a16="http://schemas.microsoft.com/office/drawing/2014/main" id="{1E0F8481-DBE9-4FF6-B6A4-5680E9A8DB68}"/>
              </a:ext>
            </a:extLst>
          </p:cNvPr>
          <p:cNvSpPr txBox="1"/>
          <p:nvPr/>
        </p:nvSpPr>
        <p:spPr>
          <a:xfrm>
            <a:off x="414668" y="2744259"/>
            <a:ext cx="5173313" cy="510909"/>
          </a:xfrm>
          <a:prstGeom prst="rect">
            <a:avLst/>
          </a:prstGeom>
          <a:noFill/>
        </p:spPr>
        <p:txBody>
          <a:bodyPr wrap="square" lIns="182880" tIns="146304" rIns="182880" bIns="146304"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1" u="none" strike="noStrike" kern="1200" cap="none" spc="0" normalizeH="0" baseline="0" noProof="0">
                <a:ln>
                  <a:noFill/>
                </a:ln>
                <a:solidFill>
                  <a:schemeClr val="bg1">
                    <a:lumMod val="50000"/>
                  </a:schemeClr>
                </a:solidFill>
                <a:effectLst/>
                <a:uLnTx/>
                <a:uFillTx/>
                <a:latin typeface="Segoe UI Semilight"/>
                <a:ea typeface="+mn-ea"/>
                <a:cs typeface="Segoe UI Semilight"/>
              </a:rPr>
              <a:t>Plans for sunsetting old system</a:t>
            </a:r>
          </a:p>
        </p:txBody>
      </p:sp>
      <p:sp>
        <p:nvSpPr>
          <p:cNvPr id="22" name="TextBox 21">
            <a:extLst>
              <a:ext uri="{FF2B5EF4-FFF2-40B4-BE49-F238E27FC236}">
                <a16:creationId xmlns:a16="http://schemas.microsoft.com/office/drawing/2014/main" id="{1F27D6D1-3BDE-4CE3-8906-CCE81876F826}"/>
              </a:ext>
            </a:extLst>
          </p:cNvPr>
          <p:cNvSpPr txBox="1"/>
          <p:nvPr/>
        </p:nvSpPr>
        <p:spPr>
          <a:xfrm>
            <a:off x="6278348" y="2689117"/>
            <a:ext cx="5173313" cy="803297"/>
          </a:xfrm>
          <a:prstGeom prst="rect">
            <a:avLst/>
          </a:prstGeom>
          <a:noFill/>
        </p:spPr>
        <p:txBody>
          <a:bodyPr wrap="square" lIns="182880" tIns="146304" rIns="182880" bIns="146304" rtlCol="0" anchor="t">
            <a:spAutoFit/>
          </a:bodyPr>
          <a:lstStyle/>
          <a:p>
            <a:pPr marL="171450" indent="-171450">
              <a:spcAft>
                <a:spcPts val="600"/>
              </a:spcAft>
              <a:buFont typeface="Arial" panose="020B0604020202020204" pitchFamily="34" charset="0"/>
              <a:buChar char="•"/>
              <a:defRPr/>
            </a:pPr>
            <a:r>
              <a:rPr lang="en-US" sz="1400" i="1">
                <a:solidFill>
                  <a:schemeClr val="bg1">
                    <a:lumMod val="50000"/>
                  </a:schemeClr>
                </a:solidFill>
                <a:latin typeface="Segoe UI Semilight"/>
                <a:cs typeface="Segoe UI Semilight"/>
              </a:rPr>
              <a:t>Big picture overview of new environment and role in it</a:t>
            </a:r>
          </a:p>
          <a:p>
            <a:pPr marL="171450" indent="-171450">
              <a:spcAft>
                <a:spcPts val="600"/>
              </a:spcAft>
              <a:buFont typeface="Arial" panose="020B0604020202020204" pitchFamily="34" charset="0"/>
              <a:buChar char="•"/>
              <a:defRPr/>
            </a:pPr>
            <a:r>
              <a:rPr lang="en-US" sz="1400" i="1">
                <a:solidFill>
                  <a:schemeClr val="bg1">
                    <a:lumMod val="50000"/>
                  </a:schemeClr>
                </a:solidFill>
                <a:latin typeface="Segoe UI Semilight"/>
                <a:cs typeface="Segoe UI Semilight"/>
              </a:rPr>
              <a:t>New process skills/knowledge</a:t>
            </a:r>
          </a:p>
        </p:txBody>
      </p:sp>
    </p:spTree>
    <p:extLst>
      <p:ext uri="{BB962C8B-B14F-4D97-AF65-F5344CB8AC3E}">
        <p14:creationId xmlns:p14="http://schemas.microsoft.com/office/powerpoint/2010/main" val="17395055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5FFA8177-2F68-ED45-8782-5EA79042FEB3}"/>
              </a:ext>
            </a:extLst>
          </p:cNvPr>
          <p:cNvSpPr/>
          <p:nvPr/>
        </p:nvSpPr>
        <p:spPr>
          <a:xfrm>
            <a:off x="4853119" y="1841539"/>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6" name="Rectangle 5">
            <a:extLst>
              <a:ext uri="{FF2B5EF4-FFF2-40B4-BE49-F238E27FC236}">
                <a16:creationId xmlns:a16="http://schemas.microsoft.com/office/drawing/2014/main" id="{3C1A7482-2483-4A45-AE73-59A4980E2079}"/>
              </a:ext>
            </a:extLst>
          </p:cNvPr>
          <p:cNvSpPr/>
          <p:nvPr/>
        </p:nvSpPr>
        <p:spPr>
          <a:xfrm>
            <a:off x="414668" y="3057011"/>
            <a:ext cx="4455043" cy="1073678"/>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7" name="Title 1">
            <a:extLst>
              <a:ext uri="{FF2B5EF4-FFF2-40B4-BE49-F238E27FC236}">
                <a16:creationId xmlns:a16="http://schemas.microsoft.com/office/drawing/2014/main" id="{C253B963-6E80-1B41-BF1A-B61FE5370A6C}"/>
              </a:ext>
            </a:extLst>
          </p:cNvPr>
          <p:cNvSpPr txBox="1">
            <a:spLocks/>
          </p:cNvSpPr>
          <p:nvPr/>
        </p:nvSpPr>
        <p:spPr>
          <a:xfrm>
            <a:off x="420718" y="949325"/>
            <a:ext cx="11389794" cy="608013"/>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NZ" sz="3200" i="0" u="none" strike="noStrike" kern="1200" cap="none" spc="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How do they prefer to learn?</a:t>
            </a:r>
          </a:p>
        </p:txBody>
      </p:sp>
      <p:sp>
        <p:nvSpPr>
          <p:cNvPr id="8" name="Rectangle 7">
            <a:extLst>
              <a:ext uri="{FF2B5EF4-FFF2-40B4-BE49-F238E27FC236}">
                <a16:creationId xmlns:a16="http://schemas.microsoft.com/office/drawing/2014/main" id="{1EEC2412-049D-4B4C-A112-2256758F6EA9}"/>
              </a:ext>
            </a:extLst>
          </p:cNvPr>
          <p:cNvSpPr/>
          <p:nvPr/>
        </p:nvSpPr>
        <p:spPr>
          <a:xfrm>
            <a:off x="414668" y="1822810"/>
            <a:ext cx="4455044" cy="1111434"/>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92A18C3C-0DEE-1645-86A4-3B2AB70051C1}"/>
              </a:ext>
            </a:extLst>
          </p:cNvPr>
          <p:cNvSpPr/>
          <p:nvPr/>
        </p:nvSpPr>
        <p:spPr>
          <a:xfrm>
            <a:off x="414669" y="2231461"/>
            <a:ext cx="443845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Recommended Modalities</a:t>
            </a:r>
          </a:p>
        </p:txBody>
      </p:sp>
      <p:sp>
        <p:nvSpPr>
          <p:cNvPr id="10" name="Freeform: Shape 3">
            <a:extLst>
              <a:ext uri="{FF2B5EF4-FFF2-40B4-BE49-F238E27FC236}">
                <a16:creationId xmlns:a16="http://schemas.microsoft.com/office/drawing/2014/main" id="{AD339F4B-2DDB-2C43-9D8F-856301337A41}"/>
              </a:ext>
            </a:extLst>
          </p:cNvPr>
          <p:cNvSpPr/>
          <p:nvPr/>
        </p:nvSpPr>
        <p:spPr>
          <a:xfrm>
            <a:off x="4869711" y="3058457"/>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1" name="Rectangle 10">
            <a:extLst>
              <a:ext uri="{FF2B5EF4-FFF2-40B4-BE49-F238E27FC236}">
                <a16:creationId xmlns:a16="http://schemas.microsoft.com/office/drawing/2014/main" id="{D977BF38-4C89-434B-AB43-6CBAD5A5090E}"/>
              </a:ext>
            </a:extLst>
          </p:cNvPr>
          <p:cNvSpPr/>
          <p:nvPr/>
        </p:nvSpPr>
        <p:spPr>
          <a:xfrm>
            <a:off x="419686" y="3451699"/>
            <a:ext cx="445002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Preferred Modalities</a:t>
            </a:r>
          </a:p>
        </p:txBody>
      </p:sp>
      <p:sp>
        <p:nvSpPr>
          <p:cNvPr id="12" name="Rectangle 11">
            <a:extLst>
              <a:ext uri="{FF2B5EF4-FFF2-40B4-BE49-F238E27FC236}">
                <a16:creationId xmlns:a16="http://schemas.microsoft.com/office/drawing/2014/main" id="{7E8CC8D4-5340-6745-AB74-A6A666A7DEF7}"/>
              </a:ext>
            </a:extLst>
          </p:cNvPr>
          <p:cNvSpPr/>
          <p:nvPr/>
        </p:nvSpPr>
        <p:spPr>
          <a:xfrm>
            <a:off x="414668" y="4278600"/>
            <a:ext cx="4455042" cy="1072232"/>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0587700-9029-9C4A-9E26-75649C958F16}"/>
              </a:ext>
            </a:extLst>
          </p:cNvPr>
          <p:cNvSpPr/>
          <p:nvPr/>
        </p:nvSpPr>
        <p:spPr>
          <a:xfrm>
            <a:off x="414668" y="4629846"/>
            <a:ext cx="445504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Ideal Timing</a:t>
            </a:r>
          </a:p>
        </p:txBody>
      </p:sp>
      <p:sp>
        <p:nvSpPr>
          <p:cNvPr id="14" name="Freeform: Shape 3">
            <a:extLst>
              <a:ext uri="{FF2B5EF4-FFF2-40B4-BE49-F238E27FC236}">
                <a16:creationId xmlns:a16="http://schemas.microsoft.com/office/drawing/2014/main" id="{C7D5F29D-B086-C84A-8B1D-5BA5ED902BCD}"/>
              </a:ext>
            </a:extLst>
          </p:cNvPr>
          <p:cNvSpPr/>
          <p:nvPr/>
        </p:nvSpPr>
        <p:spPr>
          <a:xfrm>
            <a:off x="4869710" y="4275708"/>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5" name="Rectangle 14">
            <a:extLst>
              <a:ext uri="{FF2B5EF4-FFF2-40B4-BE49-F238E27FC236}">
                <a16:creationId xmlns:a16="http://schemas.microsoft.com/office/drawing/2014/main" id="{B5194F28-435C-8A45-A34E-C46CA1F986E0}"/>
              </a:ext>
            </a:extLst>
          </p:cNvPr>
          <p:cNvSpPr/>
          <p:nvPr/>
        </p:nvSpPr>
        <p:spPr>
          <a:xfrm>
            <a:off x="414668" y="5489212"/>
            <a:ext cx="4455042" cy="1039695"/>
          </a:xfrm>
          <a:prstGeom prst="rect">
            <a:avLst/>
          </a:prstGeom>
          <a:solidFill>
            <a:srgbClr val="27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Freeform: Shape 3">
            <a:extLst>
              <a:ext uri="{FF2B5EF4-FFF2-40B4-BE49-F238E27FC236}">
                <a16:creationId xmlns:a16="http://schemas.microsoft.com/office/drawing/2014/main" id="{C9A6925F-68DE-B74E-B075-99E039A2345B}"/>
              </a:ext>
            </a:extLst>
          </p:cNvPr>
          <p:cNvSpPr/>
          <p:nvPr/>
        </p:nvSpPr>
        <p:spPr>
          <a:xfrm>
            <a:off x="4869710" y="5486320"/>
            <a:ext cx="6940802" cy="1039695"/>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7" name="Rectangle 16">
            <a:extLst>
              <a:ext uri="{FF2B5EF4-FFF2-40B4-BE49-F238E27FC236}">
                <a16:creationId xmlns:a16="http://schemas.microsoft.com/office/drawing/2014/main" id="{B896A67F-E093-8541-A250-26D3647DED2D}"/>
              </a:ext>
            </a:extLst>
          </p:cNvPr>
          <p:cNvSpPr/>
          <p:nvPr/>
        </p:nvSpPr>
        <p:spPr>
          <a:xfrm>
            <a:off x="381488" y="5859973"/>
            <a:ext cx="4488222"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Helpful Resources</a:t>
            </a:r>
          </a:p>
        </p:txBody>
      </p:sp>
      <p:sp>
        <p:nvSpPr>
          <p:cNvPr id="21" name="Rectangle 20">
            <a:extLst>
              <a:ext uri="{FF2B5EF4-FFF2-40B4-BE49-F238E27FC236}">
                <a16:creationId xmlns:a16="http://schemas.microsoft.com/office/drawing/2014/main" id="{0FCF80FF-3F29-F44F-A288-64B166A4DE5F}"/>
              </a:ext>
            </a:extLst>
          </p:cNvPr>
          <p:cNvSpPr/>
          <p:nvPr/>
        </p:nvSpPr>
        <p:spPr>
          <a:xfrm>
            <a:off x="4973933" y="3138338"/>
            <a:ext cx="6732355" cy="523220"/>
          </a:xfrm>
          <a:prstGeom prst="rect">
            <a:avLst/>
          </a:prstGeom>
        </p:spPr>
        <p:txBody>
          <a:bodyPr wrap="square" anchor="t">
            <a:spAutoFit/>
          </a:bodyPr>
          <a:lstStyle/>
          <a:p>
            <a:pPr marL="171450" indent="-171450">
              <a:buFont typeface="Arial" panose="020B0604020202020204" pitchFamily="34" charset="0"/>
              <a:buChar char="•"/>
              <a:defRPr/>
            </a:pPr>
            <a:r>
              <a:rPr lang="en-US" sz="1400" i="1">
                <a:solidFill>
                  <a:srgbClr val="2F2F2F"/>
                </a:solidFill>
                <a:latin typeface="Segoe UI Semilight"/>
                <a:cs typeface="Segoe UI Semilight"/>
              </a:rPr>
              <a:t>Incorporate web-based training modules into Company Training portal for easy navigation</a:t>
            </a:r>
          </a:p>
        </p:txBody>
      </p:sp>
      <p:sp>
        <p:nvSpPr>
          <p:cNvPr id="22" name="Rectangle 21">
            <a:extLst>
              <a:ext uri="{FF2B5EF4-FFF2-40B4-BE49-F238E27FC236}">
                <a16:creationId xmlns:a16="http://schemas.microsoft.com/office/drawing/2014/main" id="{BB4CF092-3A69-B446-92FC-FA6A3DBD6C93}"/>
              </a:ext>
            </a:extLst>
          </p:cNvPr>
          <p:cNvSpPr/>
          <p:nvPr/>
        </p:nvSpPr>
        <p:spPr>
          <a:xfrm>
            <a:off x="5028384" y="4366196"/>
            <a:ext cx="6732355" cy="307777"/>
          </a:xfrm>
          <a:prstGeom prst="rect">
            <a:avLst/>
          </a:prstGeom>
        </p:spPr>
        <p:txBody>
          <a:bodyPr wrap="square">
            <a:spAutoFit/>
          </a:bodyPr>
          <a:lstStyle/>
          <a:p>
            <a:pPr marL="171450" indent="-171450">
              <a:buFont typeface="Arial" panose="020B0604020202020204" pitchFamily="34" charset="0"/>
              <a:buChar char="•"/>
              <a:defRPr/>
            </a:pPr>
            <a:r>
              <a:rPr lang="en-US" sz="1400" i="1">
                <a:solidFill>
                  <a:srgbClr val="2F2F2F"/>
                </a:solidFill>
                <a:latin typeface="Segoe UI Semilight" panose="020B0402040204020203" pitchFamily="34" charset="0"/>
                <a:cs typeface="Segoe UI Semilight" panose="020B0402040204020203" pitchFamily="34" charset="0"/>
              </a:rPr>
              <a:t>Avoid scheduling during end of month/quarter/year for sales team</a:t>
            </a:r>
          </a:p>
        </p:txBody>
      </p:sp>
      <p:sp>
        <p:nvSpPr>
          <p:cNvPr id="23" name="Rectangle 22">
            <a:extLst>
              <a:ext uri="{FF2B5EF4-FFF2-40B4-BE49-F238E27FC236}">
                <a16:creationId xmlns:a16="http://schemas.microsoft.com/office/drawing/2014/main" id="{7CCC3D70-07E0-924B-B56E-17B936CF27EA}"/>
              </a:ext>
            </a:extLst>
          </p:cNvPr>
          <p:cNvSpPr/>
          <p:nvPr/>
        </p:nvSpPr>
        <p:spPr>
          <a:xfrm>
            <a:off x="5028383" y="5541664"/>
            <a:ext cx="6732355" cy="307777"/>
          </a:xfrm>
          <a:prstGeom prst="rect">
            <a:avLst/>
          </a:prstGeom>
        </p:spPr>
        <p:txBody>
          <a:bodyPr wrap="square"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srgbClr val="2F2F2F"/>
                </a:solidFill>
                <a:effectLst/>
                <a:uLnTx/>
                <a:uFillTx/>
                <a:latin typeface="Segoe UI Semilight"/>
                <a:cs typeface="Segoe UI Semilight"/>
              </a:rPr>
              <a:t>Office 365 Training Materials (see Productivity </a:t>
            </a:r>
            <a:r>
              <a:rPr lang="en-US" sz="1400" i="1">
                <a:solidFill>
                  <a:srgbClr val="2F2F2F"/>
                </a:solidFill>
                <a:latin typeface="Segoe UI Semilight"/>
                <a:cs typeface="Segoe UI Semilight"/>
              </a:rPr>
              <a:t>Library</a:t>
            </a:r>
            <a:r>
              <a:rPr kumimoji="0" lang="en-US" sz="1400" b="0" i="1" u="none" strike="noStrike" kern="1200" cap="none" spc="0" normalizeH="0" baseline="0" noProof="0">
                <a:ln>
                  <a:noFill/>
                </a:ln>
                <a:solidFill>
                  <a:srgbClr val="2F2F2F"/>
                </a:solidFill>
                <a:effectLst/>
                <a:uLnTx/>
                <a:uFillTx/>
                <a:latin typeface="Segoe UI Semilight"/>
                <a:cs typeface="Segoe UI Semilight"/>
              </a:rPr>
              <a:t> on Fast Track)</a:t>
            </a:r>
          </a:p>
        </p:txBody>
      </p:sp>
      <p:sp>
        <p:nvSpPr>
          <p:cNvPr id="24" name="Rectangle 23">
            <a:extLst>
              <a:ext uri="{FF2B5EF4-FFF2-40B4-BE49-F238E27FC236}">
                <a16:creationId xmlns:a16="http://schemas.microsoft.com/office/drawing/2014/main" id="{F37AD024-DC70-5749-A01C-54BE775621B7}"/>
              </a:ext>
            </a:extLst>
          </p:cNvPr>
          <p:cNvSpPr/>
          <p:nvPr/>
        </p:nvSpPr>
        <p:spPr>
          <a:xfrm>
            <a:off x="4973933" y="1949755"/>
            <a:ext cx="6578970" cy="707886"/>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000" b="1" i="0"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rPr>
              <a:t>Face-to-face training </a:t>
            </a:r>
            <a:r>
              <a:rPr kumimoji="0" lang="en-US" sz="1000" b="0" i="0"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rPr>
              <a:t>– Sponsors (1 hour), Ambassadors Training (1 hour), Change Champions (1 hour), Manager (1 hour)</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000" b="1" i="0"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rPr>
              <a:t>Web-based training </a:t>
            </a:r>
            <a:r>
              <a:rPr kumimoji="0" lang="en-US" sz="1000" b="0" i="0"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rPr>
              <a:t>– On-demand webinars, videos, Online Training (OLT) for O365 training</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000" b="1" i="0"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rPr>
              <a:t>Self-paced training </a:t>
            </a:r>
            <a:r>
              <a:rPr kumimoji="0" lang="en-US" sz="1000" b="0" i="0"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rPr>
              <a:t>– Review Theodore training activities incorporating personas and scenarios, Frequently Asked Questions (FAQ) sheets</a:t>
            </a:r>
          </a:p>
        </p:txBody>
      </p:sp>
    </p:spTree>
    <p:extLst>
      <p:ext uri="{BB962C8B-B14F-4D97-AF65-F5344CB8AC3E}">
        <p14:creationId xmlns:p14="http://schemas.microsoft.com/office/powerpoint/2010/main" val="27903543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3">
            <a:extLst>
              <a:ext uri="{FF2B5EF4-FFF2-40B4-BE49-F238E27FC236}">
                <a16:creationId xmlns:a16="http://schemas.microsoft.com/office/drawing/2014/main" id="{58DB95DF-E0F6-BB45-9A71-9A528AD9E06A}"/>
              </a:ext>
            </a:extLst>
          </p:cNvPr>
          <p:cNvSpPr/>
          <p:nvPr/>
        </p:nvSpPr>
        <p:spPr>
          <a:xfrm>
            <a:off x="414668" y="2264735"/>
            <a:ext cx="11440630" cy="3850316"/>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lvl="1" indent="-57150" defTabSz="266700">
              <a:lnSpc>
                <a:spcPct val="90000"/>
              </a:lnSpc>
              <a:spcBef>
                <a:spcPct val="0"/>
              </a:spcBef>
              <a:spcAft>
                <a:spcPct val="15000"/>
              </a:spcAft>
              <a:buFontTx/>
              <a:buChar char="•"/>
              <a:defRPr/>
            </a:pPr>
            <a:r>
              <a:rPr lang="en-US" sz="1400" i="1">
                <a:ln w="3175">
                  <a:noFill/>
                </a:ln>
                <a:solidFill>
                  <a:srgbClr val="2D78D7"/>
                </a:solidFill>
                <a:cs typeface="Segoe UI Light" panose="020B0502040204020203" pitchFamily="34" charset="0"/>
                <a:hlinkClick r:id="rId3"/>
              </a:rPr>
              <a:t>Microsoft Support Desk</a:t>
            </a:r>
            <a:r>
              <a:rPr lang="en-US" sz="1400" i="1">
                <a:ln w="3175">
                  <a:noFill/>
                </a:ln>
                <a:solidFill>
                  <a:srgbClr val="2D78D7"/>
                </a:solidFill>
                <a:cs typeface="Segoe UI Light" panose="020B0502040204020203" pitchFamily="34" charset="0"/>
              </a:rPr>
              <a:t> </a:t>
            </a:r>
            <a:r>
              <a:rPr lang="en-US" sz="1400" i="1">
                <a:ln w="3175">
                  <a:noFill/>
                </a:ln>
                <a:solidFill>
                  <a:schemeClr val="tx1"/>
                </a:solidFill>
                <a:cs typeface="Segoe UI Light" panose="020B0502040204020203" pitchFamily="34" charset="0"/>
              </a:rPr>
              <a:t>contact information</a:t>
            </a:r>
          </a:p>
          <a:p>
            <a:pPr marL="0" marR="0" lvl="1" algn="l" defTabSz="266700" rtl="0" eaLnBrk="1" fontAlgn="auto" latinLnBrk="0" hangingPunct="1">
              <a:lnSpc>
                <a:spcPct val="90000"/>
              </a:lnSpc>
              <a:spcBef>
                <a:spcPct val="0"/>
              </a:spcBef>
              <a:spcAft>
                <a:spcPct val="15000"/>
              </a:spcAft>
              <a:buClrTx/>
              <a:buSzTx/>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1" name="Title 1">
            <a:extLst>
              <a:ext uri="{FF2B5EF4-FFF2-40B4-BE49-F238E27FC236}">
                <a16:creationId xmlns:a16="http://schemas.microsoft.com/office/drawing/2014/main" id="{483BA8D2-3BC7-8245-A739-6EDAF38C5578}"/>
              </a:ext>
            </a:extLst>
          </p:cNvPr>
          <p:cNvSpPr txBox="1">
            <a:spLocks/>
          </p:cNvSpPr>
          <p:nvPr/>
        </p:nvSpPr>
        <p:spPr>
          <a:xfrm>
            <a:off x="269302" y="900480"/>
            <a:ext cx="11653523" cy="4751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F2F2F"/>
                </a:solidFill>
                <a:effectLst/>
                <a:uLnTx/>
                <a:uFillTx/>
                <a:latin typeface="Segoe UI Semibold"/>
                <a:ea typeface="+mj-ea"/>
                <a:cs typeface="+mj-cs"/>
              </a:rPr>
              <a:t>Which content will be helpful for your training plan?</a:t>
            </a:r>
            <a:endParaRPr kumimoji="0" lang="en-US" sz="3200" b="1"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endParaRPr>
          </a:p>
        </p:txBody>
      </p:sp>
      <p:sp>
        <p:nvSpPr>
          <p:cNvPr id="12" name="Rectangle 11">
            <a:extLst>
              <a:ext uri="{FF2B5EF4-FFF2-40B4-BE49-F238E27FC236}">
                <a16:creationId xmlns:a16="http://schemas.microsoft.com/office/drawing/2014/main" id="{D3D81ECB-8871-894D-B9D5-914233FC512C}"/>
              </a:ext>
            </a:extLst>
          </p:cNvPr>
          <p:cNvSpPr/>
          <p:nvPr/>
        </p:nvSpPr>
        <p:spPr>
          <a:xfrm>
            <a:off x="1159834" y="1488700"/>
            <a:ext cx="9872332" cy="313932"/>
          </a:xfrm>
          <a:prstGeom prst="rect">
            <a:avLst/>
          </a:prstGeom>
        </p:spPr>
        <p:txBody>
          <a:bodyPr wrap="square" anchor="t">
            <a:spAutoFit/>
          </a:bodyPr>
          <a:lstStyle/>
          <a:p>
            <a:pPr marL="0" marR="0" lvl="1" indent="0" algn="ctr" defTabSz="913927" rtl="0" eaLnBrk="1" fontAlgn="base" latinLnBrk="0" hangingPunct="1">
              <a:lnSpc>
                <a:spcPct val="90000"/>
              </a:lnSpc>
              <a:spcBef>
                <a:spcPct val="0"/>
              </a:spcBef>
              <a:spcAft>
                <a:spcPct val="0"/>
              </a:spcAft>
              <a:buClr>
                <a:srgbClr val="DC3C00"/>
              </a:buClr>
              <a:buSzTx/>
              <a:buFontTx/>
              <a:buNone/>
              <a:tabLst/>
              <a:defRPr/>
            </a:pPr>
            <a:r>
              <a:rPr kumimoji="0" lang="en-NZ" sz="1600" b="0" i="0" u="none" strike="noStrike" kern="1200" cap="none" spc="0" normalizeH="0" baseline="0" noProof="0">
                <a:ln>
                  <a:noFill/>
                </a:ln>
                <a:solidFill>
                  <a:srgbClr val="2F2F2F"/>
                </a:solidFill>
                <a:effectLst/>
                <a:uLnTx/>
                <a:uFillTx/>
                <a:latin typeface="Segoe UI Semilight"/>
                <a:ea typeface="+mn-ea"/>
                <a:cs typeface="Segoe UI Semilight"/>
              </a:rPr>
              <a:t>Hyperlink and list the content below for future reference</a:t>
            </a:r>
            <a:endParaRPr kumimoji="0" lang="en-NZ" sz="16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6774448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C52E039-C797-4944-B37F-6D5D3FAD5249}"/>
              </a:ext>
            </a:extLst>
          </p:cNvPr>
          <p:cNvSpPr txBox="1">
            <a:spLocks/>
          </p:cNvSpPr>
          <p:nvPr/>
        </p:nvSpPr>
        <p:spPr>
          <a:xfrm>
            <a:off x="361910" y="3016172"/>
            <a:ext cx="5217059" cy="2256082"/>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588"/>
              </a:spcAft>
              <a:buClrTx/>
              <a:buSzTx/>
              <a:buFontTx/>
              <a:buNone/>
              <a:tabLst/>
              <a:defRPr/>
            </a:pPr>
            <a:endParaRPr kumimoji="0" lang="en-NZ" sz="1800" b="0" i="0" u="none" strike="noStrike" kern="1200" cap="none" spc="0" normalizeH="0" baseline="0" noProof="0">
              <a:ln>
                <a:noFill/>
              </a:ln>
              <a:solidFill>
                <a:srgbClr val="2F2F2F"/>
              </a:solidFill>
              <a:effectLst/>
              <a:uLnTx/>
              <a:uFillTx/>
              <a:latin typeface="Segoe UI Semilight"/>
              <a:ea typeface="+mj-ea"/>
              <a:cs typeface="Segoe UI Semilight"/>
            </a:endParaRPr>
          </a:p>
        </p:txBody>
      </p:sp>
      <p:sp>
        <p:nvSpPr>
          <p:cNvPr id="9" name="Title 2">
            <a:extLst>
              <a:ext uri="{FF2B5EF4-FFF2-40B4-BE49-F238E27FC236}">
                <a16:creationId xmlns:a16="http://schemas.microsoft.com/office/drawing/2014/main" id="{B86042C4-B8F9-419C-8170-25A2FC95227F}"/>
              </a:ext>
            </a:extLst>
          </p:cNvPr>
          <p:cNvSpPr txBox="1">
            <a:spLocks/>
          </p:cNvSpPr>
          <p:nvPr/>
        </p:nvSpPr>
        <p:spPr>
          <a:xfrm>
            <a:off x="361910" y="1749425"/>
            <a:ext cx="5074794" cy="1150529"/>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NZ" sz="3200" i="0" u="none" strike="noStrike" kern="1200" cap="none" spc="-10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Build your Early Adopter and Champions programs</a:t>
            </a:r>
          </a:p>
        </p:txBody>
      </p:sp>
    </p:spTree>
    <p:extLst>
      <p:ext uri="{BB962C8B-B14F-4D97-AF65-F5344CB8AC3E}">
        <p14:creationId xmlns:p14="http://schemas.microsoft.com/office/powerpoint/2010/main" val="193498611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C1C516-A3C2-4A42-BE8A-88A561178F95}"/>
              </a:ext>
            </a:extLst>
          </p:cNvPr>
          <p:cNvSpPr>
            <a:spLocks noGrp="1"/>
          </p:cNvSpPr>
          <p:nvPr>
            <p:ph type="title" idx="4294967295"/>
          </p:nvPr>
        </p:nvSpPr>
        <p:spPr>
          <a:xfrm>
            <a:off x="463511" y="1562269"/>
            <a:ext cx="4521200" cy="900113"/>
          </a:xfrm>
          <a:prstGeom prst="rect">
            <a:avLst/>
          </a:prstGeom>
        </p:spPr>
        <p:txBody>
          <a:bodyPr anchor="t"/>
          <a:lstStyle/>
          <a:p>
            <a:r>
              <a:rPr lang="en-US" sz="3200"/>
              <a:t>Launch your Early Adopter Program</a:t>
            </a:r>
          </a:p>
        </p:txBody>
      </p:sp>
      <p:sp>
        <p:nvSpPr>
          <p:cNvPr id="10" name="TextBox 9">
            <a:extLst>
              <a:ext uri="{FF2B5EF4-FFF2-40B4-BE49-F238E27FC236}">
                <a16:creationId xmlns:a16="http://schemas.microsoft.com/office/drawing/2014/main" id="{380323F7-BBC8-48B9-9F7B-20D520FEEDB8}"/>
              </a:ext>
            </a:extLst>
          </p:cNvPr>
          <p:cNvSpPr txBox="1"/>
          <p:nvPr/>
        </p:nvSpPr>
        <p:spPr>
          <a:xfrm>
            <a:off x="297466" y="2856736"/>
            <a:ext cx="4521200" cy="282846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61716"/>
                </a:solidFill>
                <a:effectLst/>
                <a:uLnTx/>
                <a:uFillTx/>
                <a:latin typeface="Segoe UI Semilight"/>
                <a:ea typeface="+mn-ea"/>
                <a:cs typeface="Segoe UI Semilight"/>
              </a:rPr>
              <a:t>Use </a:t>
            </a:r>
            <a:r>
              <a:rPr kumimoji="0" lang="en-US" sz="1600" b="0" i="0" u="none" strike="noStrike" kern="1200" cap="none" spc="0" normalizeH="0" baseline="0" noProof="0">
                <a:ln>
                  <a:noFill/>
                </a:ln>
                <a:solidFill>
                  <a:srgbClr val="161716"/>
                </a:solidFill>
                <a:effectLst/>
                <a:uLnTx/>
                <a:uFillTx/>
                <a:latin typeface="Segoe UI Semilight"/>
                <a:ea typeface="+mn-ea"/>
                <a:cs typeface="Segoe UI Semilight"/>
                <a:hlinkClick r:id="rId2"/>
              </a:rPr>
              <a:t>Microsoft’s Early Adopter Guide</a:t>
            </a:r>
            <a:r>
              <a:rPr kumimoji="0" lang="en-US" sz="1600" b="0" i="0" u="none" strike="noStrike" kern="1200" cap="none" spc="0" normalizeH="0" baseline="0" noProof="0">
                <a:ln>
                  <a:noFill/>
                </a:ln>
                <a:solidFill>
                  <a:srgbClr val="161716"/>
                </a:solidFill>
                <a:effectLst/>
                <a:uLnTx/>
                <a:uFillTx/>
                <a:latin typeface="Segoe UI Semilight"/>
                <a:ea typeface="+mn-ea"/>
                <a:cs typeface="Segoe UI Semilight"/>
              </a:rPr>
              <a:t> to build and launch your Early Adopter Program.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161716"/>
              </a:solidFill>
              <a:effectLst/>
              <a:uLnTx/>
              <a:uFillTx/>
              <a:latin typeface="Segoe UI Semilight"/>
              <a:ea typeface="+mn-ea"/>
              <a:cs typeface="Segoe UI Semilight"/>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161716"/>
                </a:solidFill>
                <a:effectLst/>
                <a:uLnTx/>
                <a:uFillTx/>
                <a:latin typeface="Segoe UI Semilight"/>
                <a:ea typeface="+mn-ea"/>
                <a:cs typeface="Segoe UI Semilight"/>
              </a:rPr>
              <a:t>The guide includes:</a:t>
            </a:r>
          </a:p>
          <a:p>
            <a:pPr marL="285750" marR="0" lvl="0" indent="-285750" algn="l" defTabSz="914400" rtl="0" eaLnBrk="1" fontAlgn="auto" latinLnBrk="0" hangingPunct="1">
              <a:lnSpc>
                <a:spcPct val="90000"/>
              </a:lnSpc>
              <a:spcBef>
                <a:spcPts val="0"/>
              </a:spcBef>
              <a:spcAft>
                <a:spcPts val="6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161716"/>
                </a:solidFill>
                <a:effectLst/>
                <a:uLnTx/>
                <a:uFillTx/>
                <a:latin typeface="Segoe UI Semilight"/>
                <a:ea typeface="+mn-ea"/>
                <a:cs typeface="Segoe UI Semilight"/>
              </a:rPr>
              <a:t>Program timelines</a:t>
            </a:r>
          </a:p>
          <a:p>
            <a:pPr marL="285750" marR="0" lvl="0" indent="-285750" algn="l" defTabSz="914400" rtl="0" eaLnBrk="1" fontAlgn="auto" latinLnBrk="0" hangingPunct="1">
              <a:lnSpc>
                <a:spcPct val="90000"/>
              </a:lnSpc>
              <a:spcBef>
                <a:spcPts val="0"/>
              </a:spcBef>
              <a:spcAft>
                <a:spcPts val="6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161716"/>
                </a:solidFill>
                <a:effectLst/>
                <a:uLnTx/>
                <a:uFillTx/>
                <a:latin typeface="Segoe UI Semilight"/>
                <a:ea typeface="+mn-ea"/>
                <a:cs typeface="Segoe UI Semilight"/>
              </a:rPr>
              <a:t>Communications and training samples</a:t>
            </a:r>
          </a:p>
          <a:p>
            <a:pPr marL="285750" marR="0" lvl="0" indent="-285750" algn="l" defTabSz="914400" rtl="0" eaLnBrk="1" fontAlgn="auto" latinLnBrk="0" hangingPunct="1">
              <a:lnSpc>
                <a:spcPct val="90000"/>
              </a:lnSpc>
              <a:spcBef>
                <a:spcPts val="0"/>
              </a:spcBef>
              <a:spcAft>
                <a:spcPts val="6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161716"/>
                </a:solidFill>
                <a:effectLst/>
                <a:uLnTx/>
                <a:uFillTx/>
                <a:latin typeface="Segoe UI Semilight"/>
                <a:ea typeface="+mn-ea"/>
                <a:cs typeface="Segoe UI Semilight"/>
              </a:rPr>
              <a:t>Survey templates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161716"/>
              </a:solidFill>
              <a:effectLst/>
              <a:uLnTx/>
              <a:uFillTx/>
              <a:latin typeface="Segoe UI Semilight"/>
              <a:ea typeface="+mn-ea"/>
              <a:cs typeface="Segoe UI Semilight"/>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161716"/>
              </a:solidFill>
              <a:effectLst/>
              <a:uLnTx/>
              <a:uFillTx/>
              <a:latin typeface="Segoe UI Semilight"/>
              <a:ea typeface="+mn-ea"/>
              <a:cs typeface="Segoe UI Semilight"/>
            </a:endParaRPr>
          </a:p>
        </p:txBody>
      </p:sp>
      <p:pic>
        <p:nvPicPr>
          <p:cNvPr id="2" name="Picture 1">
            <a:extLst>
              <a:ext uri="{FF2B5EF4-FFF2-40B4-BE49-F238E27FC236}">
                <a16:creationId xmlns:a16="http://schemas.microsoft.com/office/drawing/2014/main" id="{C693C545-CC34-4F56-95D8-F11E691EFF57}"/>
              </a:ext>
            </a:extLst>
          </p:cNvPr>
          <p:cNvPicPr>
            <a:picLocks noChangeAspect="1"/>
          </p:cNvPicPr>
          <p:nvPr/>
        </p:nvPicPr>
        <p:blipFill>
          <a:blip r:embed="rId3"/>
          <a:stretch>
            <a:fillRect/>
          </a:stretch>
        </p:blipFill>
        <p:spPr>
          <a:xfrm>
            <a:off x="5823267" y="2222669"/>
            <a:ext cx="5905222" cy="3333197"/>
          </a:xfrm>
          <a:prstGeom prst="rect">
            <a:avLst/>
          </a:prstGeom>
        </p:spPr>
      </p:pic>
    </p:spTree>
    <p:extLst>
      <p:ext uri="{BB962C8B-B14F-4D97-AF65-F5344CB8AC3E}">
        <p14:creationId xmlns:p14="http://schemas.microsoft.com/office/powerpoint/2010/main" val="22584683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FFBF838-7EEC-2140-B487-BBBB4F509D3E}"/>
              </a:ext>
            </a:extLst>
          </p:cNvPr>
          <p:cNvSpPr txBox="1">
            <a:spLocks/>
          </p:cNvSpPr>
          <p:nvPr/>
        </p:nvSpPr>
        <p:spPr>
          <a:xfrm>
            <a:off x="276329" y="1909410"/>
            <a:ext cx="5713413" cy="4380858"/>
          </a:xfrm>
          <a:prstGeom prst="rect">
            <a:avLst/>
          </a:prstGeom>
        </p:spPr>
        <p:txBody>
          <a:bodyPr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99110" marR="0" lvl="1" indent="-499110" algn="l" defTabSz="913741" rtl="0" eaLnBrk="1" fontAlgn="base" latinLnBrk="0" hangingPunct="1">
              <a:lnSpc>
                <a:spcPct val="110000"/>
              </a:lnSpc>
              <a:spcBef>
                <a:spcPts val="1176"/>
              </a:spcBef>
              <a:spcAft>
                <a:spcPts val="588"/>
              </a:spcAft>
              <a:buClr>
                <a:srgbClr val="274B47"/>
              </a:buClr>
              <a:buSzPct val="9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Semilight"/>
                <a:ea typeface="+mn-ea"/>
                <a:cs typeface="Segoe UI Semilight"/>
              </a:rPr>
              <a:t>Find enthusiastic Champions who can commit time and effort.</a:t>
            </a:r>
            <a:endParaRPr kumimoji="0" lang="en-US" sz="24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light"/>
              <a:ea typeface="+mn-ea"/>
              <a:cs typeface="Segoe UI Semilight"/>
            </a:endParaRPr>
          </a:p>
          <a:p>
            <a:pPr marL="499110" marR="0" lvl="1" indent="-499110" algn="l" defTabSz="913741" rtl="0" eaLnBrk="1" fontAlgn="base" latinLnBrk="0" hangingPunct="1">
              <a:lnSpc>
                <a:spcPct val="110000"/>
              </a:lnSpc>
              <a:spcBef>
                <a:spcPts val="1176"/>
              </a:spcBef>
              <a:spcAft>
                <a:spcPts val="588"/>
              </a:spcAft>
              <a:buClr>
                <a:srgbClr val="274B47"/>
              </a:buClr>
              <a:buSzPct val="9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Semilight"/>
                <a:ea typeface="+mn-ea"/>
                <a:cs typeface="Segoe UI Semilight"/>
              </a:rPr>
              <a:t>Build a Yammer group for Champions to share updates and successes.</a:t>
            </a:r>
            <a:endParaRPr lang="en-US" sz="1600" b="0" i="0" u="none" strike="noStrike" kern="1200" cap="none" spc="0" baseline="0" noProof="0">
              <a:solidFill>
                <a:srgbClr val="000000"/>
              </a:solidFill>
              <a:latin typeface="Segoe UI Semilight"/>
              <a:cs typeface="Segoe UI Semilight"/>
            </a:endParaRPr>
          </a:p>
          <a:p>
            <a:pPr marL="499110" marR="0" lvl="1" indent="-499110" algn="l" defTabSz="913741" rtl="0" eaLnBrk="1" fontAlgn="base" latinLnBrk="0" hangingPunct="1">
              <a:lnSpc>
                <a:spcPct val="110000"/>
              </a:lnSpc>
              <a:spcBef>
                <a:spcPts val="1176"/>
              </a:spcBef>
              <a:spcAft>
                <a:spcPts val="588"/>
              </a:spcAft>
              <a:buClr>
                <a:srgbClr val="274B47"/>
              </a:buClr>
              <a:buSzPct val="9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Semilight"/>
                <a:ea typeface="+mn-ea"/>
                <a:cs typeface="Segoe UI Semilight"/>
              </a:rPr>
              <a:t>Provide materials ready to support their work with teams and individuals (e.g., brown bag sessions).</a:t>
            </a:r>
            <a:endParaRPr lang="en-US" sz="1600" b="0" i="0" u="none" strike="noStrike" kern="1200" cap="none" spc="0" baseline="0" noProof="0">
              <a:solidFill>
                <a:srgbClr val="000000"/>
              </a:solidFill>
              <a:latin typeface="Segoe UI Semilight"/>
              <a:cs typeface="Segoe UI Semilight"/>
            </a:endParaRPr>
          </a:p>
          <a:p>
            <a:pPr marL="499110" marR="0" lvl="1" indent="-499110" algn="l" defTabSz="913741" rtl="0" eaLnBrk="1" fontAlgn="base" latinLnBrk="0" hangingPunct="1">
              <a:lnSpc>
                <a:spcPct val="110000"/>
              </a:lnSpc>
              <a:spcBef>
                <a:spcPts val="1176"/>
              </a:spcBef>
              <a:spcAft>
                <a:spcPts val="588"/>
              </a:spcAft>
              <a:buClr>
                <a:srgbClr val="274B47"/>
              </a:buClr>
              <a:buSzPct val="9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Semilight"/>
                <a:ea typeface="+mn-ea"/>
                <a:cs typeface="Segoe UI Semilight"/>
              </a:rPr>
              <a:t>Ensure a regular rhythm for discussions with the Champions on what’s working and what’s not.</a:t>
            </a:r>
            <a:endParaRPr lang="en-US" sz="1600" b="0" i="0" u="none" strike="noStrike" kern="1200" cap="none" spc="0" baseline="0" noProof="0">
              <a:solidFill>
                <a:srgbClr val="000000"/>
              </a:solidFill>
              <a:latin typeface="Segoe UI Semilight"/>
              <a:cs typeface="Segoe UI Semilight"/>
            </a:endParaRPr>
          </a:p>
          <a:p>
            <a:pPr marL="499110" marR="0" lvl="1" indent="-499110" algn="l" defTabSz="913741" rtl="0" eaLnBrk="1" fontAlgn="base" latinLnBrk="0" hangingPunct="1">
              <a:lnSpc>
                <a:spcPct val="110000"/>
              </a:lnSpc>
              <a:spcBef>
                <a:spcPts val="1176"/>
              </a:spcBef>
              <a:spcAft>
                <a:spcPts val="588"/>
              </a:spcAft>
              <a:buClr>
                <a:srgbClr val="274B47"/>
              </a:buClr>
              <a:buSzPct val="9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Semilight"/>
                <a:ea typeface="+mn-ea"/>
                <a:cs typeface="Segoe UI Semilight"/>
              </a:rPr>
              <a:t>Design a program to engage and recognize their effort, such as providing privileged access to relevant events or speaking engagements.</a:t>
            </a:r>
            <a:endParaRPr lang="en-US" sz="1600" b="0" i="0" u="none" strike="noStrike" kern="1200" cap="none" spc="0" baseline="0" noProof="0">
              <a:solidFill>
                <a:srgbClr val="000000"/>
              </a:solidFill>
              <a:latin typeface="Segoe UI Semilight"/>
              <a:cs typeface="Segoe UI Semilight"/>
            </a:endParaRPr>
          </a:p>
        </p:txBody>
      </p:sp>
      <p:sp>
        <p:nvSpPr>
          <p:cNvPr id="8" name="Text Placeholder 3">
            <a:extLst>
              <a:ext uri="{FF2B5EF4-FFF2-40B4-BE49-F238E27FC236}">
                <a16:creationId xmlns:a16="http://schemas.microsoft.com/office/drawing/2014/main" id="{3FA24974-768F-8B4A-9897-7A6FA5E7012C}"/>
              </a:ext>
            </a:extLst>
          </p:cNvPr>
          <p:cNvSpPr txBox="1">
            <a:spLocks/>
          </p:cNvSpPr>
          <p:nvPr/>
        </p:nvSpPr>
        <p:spPr>
          <a:xfrm>
            <a:off x="6333175" y="1909410"/>
            <a:ext cx="5561012" cy="3354568"/>
          </a:xfrm>
          <a:prstGeom prst="rect">
            <a:avLst/>
          </a:prstGeom>
        </p:spPr>
        <p:txBody>
          <a:bodyPr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99110" lvl="1" indent="-499110" defTabSz="913741" fontAlgn="base">
              <a:lnSpc>
                <a:spcPct val="110000"/>
              </a:lnSpc>
              <a:spcBef>
                <a:spcPts val="1176"/>
              </a:spcBef>
              <a:spcAft>
                <a:spcPts val="588"/>
              </a:spcAft>
              <a:buClr>
                <a:srgbClr val="274B47"/>
              </a:buClr>
              <a:buFont typeface="Wingdings" panose="05000000000000000000" pitchFamily="2" charset="2"/>
              <a:buChar char="q"/>
              <a:defRPr/>
            </a:pPr>
            <a:r>
              <a:rPr kumimoji="0" lang="en-US" sz="1600" b="0" i="0" u="none" strike="noStrike" kern="1200" cap="none" spc="0" normalizeH="0" baseline="0" noProof="0">
                <a:ln>
                  <a:noFill/>
                </a:ln>
                <a:solidFill>
                  <a:srgbClr val="000000"/>
                </a:solidFill>
                <a:effectLst/>
                <a:uLnTx/>
                <a:uFillTx/>
                <a:latin typeface="Segoe UI Semilight"/>
                <a:cs typeface="Segoe UI Semilight"/>
              </a:rPr>
              <a:t>Communicate to individuals about the </a:t>
            </a:r>
            <a:r>
              <a:rPr lang="en-US" sz="1600">
                <a:solidFill>
                  <a:srgbClr val="000000"/>
                </a:solidFill>
                <a:latin typeface="Segoe UI Semilight"/>
                <a:cs typeface="Segoe UI Semilight"/>
              </a:rPr>
              <a:t>Champions' role and</a:t>
            </a:r>
            <a:r>
              <a:rPr kumimoji="0" lang="en-US" sz="1600" b="0" i="0" u="none" strike="noStrike" kern="1200" cap="none" spc="0" normalizeH="0" baseline="0" noProof="0">
                <a:ln>
                  <a:noFill/>
                </a:ln>
                <a:solidFill>
                  <a:srgbClr val="000000"/>
                </a:solidFill>
                <a:effectLst/>
                <a:uLnTx/>
                <a:uFillTx/>
                <a:latin typeface="Segoe UI Semilight"/>
                <a:cs typeface="Segoe UI Semilight"/>
              </a:rPr>
              <a:t> </a:t>
            </a:r>
            <a:r>
              <a:rPr lang="en-US" sz="1600">
                <a:solidFill>
                  <a:srgbClr val="000000"/>
                </a:solidFill>
                <a:latin typeface="Segoe UI Semilight"/>
                <a:cs typeface="Segoe UI Semilight"/>
              </a:rPr>
              <a:t>how to find them </a:t>
            </a:r>
            <a:r>
              <a:rPr kumimoji="0" lang="en-US" sz="1600" b="0" i="0" u="none" strike="noStrike" kern="1200" cap="none" spc="0" normalizeH="0" baseline="0" noProof="0">
                <a:ln>
                  <a:noFill/>
                </a:ln>
                <a:solidFill>
                  <a:srgbClr val="000000"/>
                </a:solidFill>
                <a:effectLst/>
                <a:uLnTx/>
                <a:uFillTx/>
                <a:latin typeface="Segoe UI Semilight"/>
                <a:cs typeface="Segoe UI Semilight"/>
              </a:rPr>
              <a:t>– remember, </a:t>
            </a:r>
            <a:r>
              <a:rPr lang="en-US" sz="1600">
                <a:solidFill>
                  <a:srgbClr val="000000"/>
                </a:solidFill>
                <a:latin typeface="Segoe UI Semilight"/>
                <a:cs typeface="Segoe UI Semilight"/>
              </a:rPr>
              <a:t>Champions</a:t>
            </a:r>
            <a:r>
              <a:rPr kumimoji="0" lang="en-US" sz="1600" b="0" i="0" u="none" strike="noStrike" kern="1200" cap="none" spc="0" normalizeH="0" baseline="0" noProof="0">
                <a:ln>
                  <a:noFill/>
                </a:ln>
                <a:solidFill>
                  <a:srgbClr val="000000"/>
                </a:solidFill>
                <a:effectLst/>
                <a:uLnTx/>
                <a:uFillTx/>
                <a:latin typeface="Segoe UI Semilight"/>
                <a:cs typeface="Segoe UI Semilight"/>
              </a:rPr>
              <a:t> are not IT </a:t>
            </a:r>
            <a:r>
              <a:rPr lang="en-US" sz="1600">
                <a:solidFill>
                  <a:srgbClr val="000000"/>
                </a:solidFill>
                <a:latin typeface="Segoe UI Semilight"/>
                <a:cs typeface="Segoe UI Semilight"/>
              </a:rPr>
              <a:t>support, but</a:t>
            </a:r>
            <a:r>
              <a:rPr kumimoji="0" lang="en-US" sz="1600" b="0" i="0" u="none" strike="noStrike" kern="1200" cap="none" spc="0" normalizeH="0" baseline="0" noProof="0">
                <a:ln>
                  <a:noFill/>
                </a:ln>
                <a:solidFill>
                  <a:srgbClr val="000000"/>
                </a:solidFill>
                <a:effectLst/>
                <a:uLnTx/>
                <a:uFillTx/>
                <a:latin typeface="Segoe UI Semilight"/>
                <a:cs typeface="Segoe UI Semilight"/>
              </a:rPr>
              <a:t> business representatives.</a:t>
            </a:r>
            <a:endParaRPr lang="en-US">
              <a:latin typeface="Segoe UI Semilight"/>
              <a:cs typeface="Segoe UI Semilight"/>
            </a:endParaRPr>
          </a:p>
          <a:p>
            <a:pPr marL="499110" marR="0" lvl="1" indent="-499110" algn="l" defTabSz="913741" rtl="0" eaLnBrk="1" fontAlgn="base" latinLnBrk="0" hangingPunct="1">
              <a:lnSpc>
                <a:spcPct val="110000"/>
              </a:lnSpc>
              <a:spcBef>
                <a:spcPts val="1176"/>
              </a:spcBef>
              <a:spcAft>
                <a:spcPts val="588"/>
              </a:spcAft>
              <a:buClr>
                <a:srgbClr val="274B47"/>
              </a:buClr>
              <a:buSzPct val="9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Semilight"/>
                <a:cs typeface="Segoe UI Semilight"/>
              </a:rPr>
              <a:t>Incorporate </a:t>
            </a:r>
            <a:r>
              <a:rPr kumimoji="0" lang="en-US" sz="1600" b="0" i="0" u="none" strike="noStrike" kern="1200" cap="none" spc="0" normalizeH="0" baseline="0" noProof="0">
                <a:ln>
                  <a:noFill/>
                </a:ln>
                <a:solidFill>
                  <a:srgbClr val="000000"/>
                </a:solidFill>
                <a:effectLst/>
                <a:uLnTx/>
                <a:uFillTx/>
                <a:latin typeface="Segoe UI Semilight"/>
                <a:cs typeface="Segoe UI Semilight"/>
                <a:hlinkClick r:id="rId3"/>
              </a:rPr>
              <a:t>Microsoft Office 365 training resources </a:t>
            </a:r>
            <a:r>
              <a:rPr kumimoji="0" lang="en-US" sz="1600" b="0" i="0" u="none" strike="noStrike" kern="1200" cap="none" spc="0" normalizeH="0" baseline="0" noProof="0">
                <a:ln>
                  <a:noFill/>
                </a:ln>
                <a:solidFill>
                  <a:srgbClr val="000000"/>
                </a:solidFill>
                <a:effectLst/>
                <a:uLnTx/>
                <a:uFillTx/>
                <a:latin typeface="Segoe UI Semilight"/>
                <a:cs typeface="Segoe UI Semilight"/>
              </a:rPr>
              <a:t>and custom learning into your own internal training site.</a:t>
            </a:r>
            <a:endParaRPr lang="en-US" sz="1600" b="0" i="0" u="none" strike="noStrike" kern="1200" cap="none" spc="0" baseline="0" noProof="0">
              <a:solidFill>
                <a:srgbClr val="000000"/>
              </a:solidFill>
              <a:latin typeface="Segoe UI Semilight"/>
              <a:cs typeface="Segoe UI Semilight"/>
            </a:endParaRPr>
          </a:p>
          <a:p>
            <a:pPr marL="499110" lvl="1" indent="-499110" defTabSz="913741" fontAlgn="base">
              <a:lnSpc>
                <a:spcPct val="110000"/>
              </a:lnSpc>
              <a:spcBef>
                <a:spcPts val="1176"/>
              </a:spcBef>
              <a:spcAft>
                <a:spcPts val="588"/>
              </a:spcAft>
              <a:buClr>
                <a:srgbClr val="274B47"/>
              </a:buClr>
              <a:buFont typeface="Wingdings" panose="05000000000000000000" pitchFamily="2" charset="2"/>
              <a:buChar char="q"/>
              <a:defRPr/>
            </a:pPr>
            <a:r>
              <a:rPr kumimoji="0" lang="en-US" sz="1600" b="0" i="0" u="none" strike="noStrike" kern="1200" cap="none" spc="0" normalizeH="0" baseline="0" noProof="0">
                <a:ln>
                  <a:noFill/>
                </a:ln>
                <a:solidFill>
                  <a:srgbClr val="000000"/>
                </a:solidFill>
                <a:effectLst/>
                <a:uLnTx/>
                <a:uFillTx/>
                <a:latin typeface="Segoe UI Semilight"/>
                <a:cs typeface="Segoe UI Semilight"/>
              </a:rPr>
              <a:t>Create a contest (e.g. scavenger hunts and giveaways)</a:t>
            </a:r>
            <a:r>
              <a:rPr lang="en-US" sz="1600">
                <a:solidFill>
                  <a:srgbClr val="000000"/>
                </a:solidFill>
                <a:latin typeface="Segoe UI Semilight"/>
                <a:cs typeface="Segoe UI Semilight"/>
              </a:rPr>
              <a:t> between</a:t>
            </a:r>
            <a:r>
              <a:rPr kumimoji="0" lang="en-US" sz="1600" b="0" i="0" u="none" strike="noStrike" kern="1200" cap="none" spc="0" normalizeH="0" baseline="0" noProof="0">
                <a:ln>
                  <a:noFill/>
                </a:ln>
                <a:solidFill>
                  <a:srgbClr val="000000"/>
                </a:solidFill>
                <a:effectLst/>
                <a:uLnTx/>
                <a:uFillTx/>
                <a:latin typeface="Segoe UI Semilight"/>
                <a:cs typeface="Segoe UI Semilight"/>
              </a:rPr>
              <a:t> departments to encourage people to interact with Microsoft 365.</a:t>
            </a:r>
            <a:endParaRPr lang="en-US" sz="1600" b="0" i="0" u="none" strike="noStrike" kern="1200" cap="none" spc="0" baseline="0" noProof="0">
              <a:solidFill>
                <a:srgbClr val="000000"/>
              </a:solidFill>
              <a:latin typeface="Segoe UI Semilight"/>
              <a:cs typeface="Segoe UI Semilight"/>
            </a:endParaRPr>
          </a:p>
        </p:txBody>
      </p:sp>
      <p:sp>
        <p:nvSpPr>
          <p:cNvPr id="9" name="Title 2">
            <a:extLst>
              <a:ext uri="{FF2B5EF4-FFF2-40B4-BE49-F238E27FC236}">
                <a16:creationId xmlns:a16="http://schemas.microsoft.com/office/drawing/2014/main" id="{859F4FD4-6D78-7540-99AA-A56EBBE66FE6}"/>
              </a:ext>
            </a:extLst>
          </p:cNvPr>
          <p:cNvSpPr txBox="1">
            <a:spLocks/>
          </p:cNvSpPr>
          <p:nvPr/>
        </p:nvSpPr>
        <p:spPr>
          <a:xfrm>
            <a:off x="419737" y="846848"/>
            <a:ext cx="11474450" cy="4978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GB" sz="3100" b="0" i="0" u="none" strike="noStrike" kern="1200" cap="none" spc="0" normalizeH="0" baseline="0" noProof="0">
                <a:ln>
                  <a:noFill/>
                </a:ln>
                <a:solidFill>
                  <a:srgbClr val="000000"/>
                </a:solidFill>
                <a:effectLst/>
                <a:uLnTx/>
                <a:uFillTx/>
                <a:latin typeface="Segoe UI Semibold" panose="020B0402040204020203" pitchFamily="34" charset="0"/>
                <a:ea typeface="+mj-ea"/>
                <a:cs typeface="Segoe UI Semibold" panose="020B0402040204020203" pitchFamily="34" charset="0"/>
              </a:rPr>
              <a:t>Champions Program planning checklist</a:t>
            </a:r>
          </a:p>
        </p:txBody>
      </p:sp>
      <p:sp>
        <p:nvSpPr>
          <p:cNvPr id="5" name="TextBox 4">
            <a:extLst>
              <a:ext uri="{FF2B5EF4-FFF2-40B4-BE49-F238E27FC236}">
                <a16:creationId xmlns:a16="http://schemas.microsoft.com/office/drawing/2014/main" id="{87900F22-45F7-44B9-B19B-BD60477F2F3F}"/>
              </a:ext>
            </a:extLst>
          </p:cNvPr>
          <p:cNvSpPr txBox="1"/>
          <p:nvPr/>
        </p:nvSpPr>
        <p:spPr>
          <a:xfrm>
            <a:off x="7713522" y="5267739"/>
            <a:ext cx="3538331"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600">
                <a:solidFill>
                  <a:srgbClr val="000000"/>
                </a:solidFill>
                <a:latin typeface="Segoe UI Semibold" panose="020B0702040204020203" pitchFamily="34" charset="0"/>
                <a:cs typeface="Segoe UI Semibold" panose="020B0702040204020203" pitchFamily="34" charset="0"/>
              </a:rPr>
              <a:t>Need more help? </a:t>
            </a:r>
            <a:r>
              <a:rPr lang="en-US" sz="1600">
                <a:solidFill>
                  <a:srgbClr val="000000"/>
                </a:solidFill>
                <a:latin typeface="Segoe UI Semilight" panose="020B0402040204020203" pitchFamily="34" charset="0"/>
                <a:cs typeface="Segoe UI Semilight" panose="020B0402040204020203" pitchFamily="34" charset="0"/>
              </a:rPr>
              <a:t>Use </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hlinkClick r:id="rId4"/>
              </a:rPr>
              <a:t>Microsoft's Champions Program Guide</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 to build your program.</a:t>
            </a:r>
          </a:p>
        </p:txBody>
      </p:sp>
    </p:spTree>
    <p:extLst>
      <p:ext uri="{BB962C8B-B14F-4D97-AF65-F5344CB8AC3E}">
        <p14:creationId xmlns:p14="http://schemas.microsoft.com/office/powerpoint/2010/main" val="1063127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24B8A0D-463D-4E6E-99BB-5C62AD77B86A}"/>
              </a:ext>
            </a:extLst>
          </p:cNvPr>
          <p:cNvSpPr txBox="1"/>
          <p:nvPr/>
        </p:nvSpPr>
        <p:spPr>
          <a:xfrm>
            <a:off x="309738" y="3089075"/>
            <a:ext cx="5598204" cy="15573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Jumpstart your implementation with </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hlinkClick r:id="rId2"/>
              </a:rPr>
              <a:t>pre-defined rollout timelines and plans</a:t>
            </a:r>
            <a:r>
              <a:rPr lang="en-US" sz="1600">
                <a:gradFill>
                  <a:gsLst>
                    <a:gs pos="2917">
                      <a:srgbClr val="2F2F2F"/>
                    </a:gs>
                    <a:gs pos="30000">
                      <a:srgbClr val="2F2F2F"/>
                    </a:gs>
                  </a:gsLst>
                  <a:lin ang="5400000" scaled="0"/>
                </a:gradFill>
                <a:latin typeface="Segoe UI Semilight" panose="020B0402040204020203" pitchFamily="34" charset="0"/>
                <a:cs typeface="Segoe UI Semilight" panose="020B0402040204020203" pitchFamily="34" charset="0"/>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Use in Microsoft Project or save to Excel or Visual Studio Team Services for easy management.</a:t>
            </a:r>
          </a:p>
        </p:txBody>
      </p:sp>
      <p:sp>
        <p:nvSpPr>
          <p:cNvPr id="11" name="Title 1">
            <a:extLst>
              <a:ext uri="{FF2B5EF4-FFF2-40B4-BE49-F238E27FC236}">
                <a16:creationId xmlns:a16="http://schemas.microsoft.com/office/drawing/2014/main" id="{1D1A8EF3-7DA2-46DE-B2FE-4D585A9DE0D2}"/>
              </a:ext>
            </a:extLst>
          </p:cNvPr>
          <p:cNvSpPr txBox="1">
            <a:spLocks/>
          </p:cNvSpPr>
          <p:nvPr/>
        </p:nvSpPr>
        <p:spPr>
          <a:xfrm>
            <a:off x="309738" y="1055113"/>
            <a:ext cx="4299207" cy="417513"/>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3200">
                <a:gradFill>
                  <a:gsLst>
                    <a:gs pos="1250">
                      <a:srgbClr val="2F2F2F"/>
                    </a:gs>
                    <a:gs pos="100000">
                      <a:srgbClr val="2F2F2F"/>
                    </a:gs>
                  </a:gsLst>
                  <a:lin ang="5400000" scaled="0"/>
                </a:gradFill>
                <a:latin typeface="Segoe UI Semibold"/>
              </a:rPr>
              <a:t>Capture your plans with sample timelines</a:t>
            </a:r>
            <a:r>
              <a:rPr kumimoji="0" lang="en-US" sz="3200" b="0" i="0" u="none" strike="noStrike" kern="1200" cap="none" spc="0" normalizeH="0" baseline="0" noProof="0">
                <a:ln w="3175">
                  <a:noFill/>
                </a:ln>
                <a:gradFill>
                  <a:gsLst>
                    <a:gs pos="1250">
                      <a:srgbClr val="2F2F2F"/>
                    </a:gs>
                    <a:gs pos="100000">
                      <a:srgbClr val="2F2F2F"/>
                    </a:gs>
                  </a:gsLst>
                  <a:lin ang="5400000" scaled="0"/>
                </a:gradFill>
                <a:effectLst/>
                <a:uLnTx/>
                <a:uFillTx/>
                <a:latin typeface="Segoe UI Semibold"/>
                <a:ea typeface="+mn-ea"/>
                <a:cs typeface="Segoe UI" pitchFamily="34" charset="0"/>
              </a:rPr>
              <a:t> and templates</a:t>
            </a:r>
          </a:p>
        </p:txBody>
      </p:sp>
      <p:sp>
        <p:nvSpPr>
          <p:cNvPr id="2" name="TextBox 1">
            <a:extLst>
              <a:ext uri="{FF2B5EF4-FFF2-40B4-BE49-F238E27FC236}">
                <a16:creationId xmlns:a16="http://schemas.microsoft.com/office/drawing/2014/main" id="{315AE1B8-F69A-415E-9511-01E303243805}"/>
              </a:ext>
            </a:extLst>
          </p:cNvPr>
          <p:cNvSpPr txBox="1"/>
          <p:nvPr/>
        </p:nvSpPr>
        <p:spPr>
          <a:xfrm>
            <a:off x="7713522" y="5267739"/>
            <a:ext cx="353833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hlinkClick r:id="rId3"/>
              </a:rPr>
              <a:t>Adoption Plan Enterprise Templates</a:t>
            </a:r>
            <a:endPar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3" name="Picture 2">
            <a:extLst>
              <a:ext uri="{FF2B5EF4-FFF2-40B4-BE49-F238E27FC236}">
                <a16:creationId xmlns:a16="http://schemas.microsoft.com/office/drawing/2014/main" id="{6E8D1A37-E5B5-4578-9585-747B8791D255}"/>
              </a:ext>
            </a:extLst>
          </p:cNvPr>
          <p:cNvPicPr>
            <a:picLocks noChangeAspect="1"/>
          </p:cNvPicPr>
          <p:nvPr/>
        </p:nvPicPr>
        <p:blipFill>
          <a:blip r:embed="rId4"/>
          <a:stretch>
            <a:fillRect/>
          </a:stretch>
        </p:blipFill>
        <p:spPr>
          <a:xfrm>
            <a:off x="6992498" y="1699193"/>
            <a:ext cx="4980380" cy="32302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73709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2550A5C-0A22-4A11-9F97-D3F4182244DA}"/>
              </a:ext>
            </a:extLst>
          </p:cNvPr>
          <p:cNvSpPr/>
          <p:nvPr/>
        </p:nvSpPr>
        <p:spPr bwMode="auto">
          <a:xfrm>
            <a:off x="8115043" y="3793480"/>
            <a:ext cx="3773363" cy="25911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11A297E2-6CC0-4FD8-B1D2-D41DADFDA030}"/>
              </a:ext>
            </a:extLst>
          </p:cNvPr>
          <p:cNvSpPr/>
          <p:nvPr/>
        </p:nvSpPr>
        <p:spPr bwMode="auto">
          <a:xfrm>
            <a:off x="4207761" y="3789152"/>
            <a:ext cx="3773363" cy="25911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E259F59A-71A1-4400-8F29-004BC9A96959}"/>
              </a:ext>
            </a:extLst>
          </p:cNvPr>
          <p:cNvSpPr/>
          <p:nvPr/>
        </p:nvSpPr>
        <p:spPr bwMode="auto">
          <a:xfrm>
            <a:off x="320119" y="3793479"/>
            <a:ext cx="3773363" cy="25911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20D2C08-7DBD-4ACB-9AC9-FF84701F4D38}"/>
              </a:ext>
            </a:extLst>
          </p:cNvPr>
          <p:cNvSpPr/>
          <p:nvPr/>
        </p:nvSpPr>
        <p:spPr bwMode="auto">
          <a:xfrm>
            <a:off x="4209319" y="1080825"/>
            <a:ext cx="3773363" cy="25911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502D8F77-7CA6-429A-9CFE-FBC7FA6759E4}"/>
              </a:ext>
            </a:extLst>
          </p:cNvPr>
          <p:cNvSpPr/>
          <p:nvPr/>
        </p:nvSpPr>
        <p:spPr bwMode="auto">
          <a:xfrm>
            <a:off x="8111291" y="1076375"/>
            <a:ext cx="3773363" cy="25911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3CFF2AE3-4C3A-4787-AB25-7C8161D60C84}"/>
              </a:ext>
            </a:extLst>
          </p:cNvPr>
          <p:cNvSpPr/>
          <p:nvPr/>
        </p:nvSpPr>
        <p:spPr bwMode="auto">
          <a:xfrm>
            <a:off x="320119" y="1085272"/>
            <a:ext cx="3773363" cy="25911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2C2755D-F5DF-4B66-9D14-7A71E83B6AEE}"/>
              </a:ext>
            </a:extLst>
          </p:cNvPr>
          <p:cNvPicPr>
            <a:picLocks noChangeAspect="1"/>
          </p:cNvPicPr>
          <p:nvPr/>
        </p:nvPicPr>
        <p:blipFill>
          <a:blip r:embed="rId3">
            <a:extLst/>
          </a:blip>
          <a:stretch>
            <a:fillRect/>
          </a:stretch>
        </p:blipFill>
        <p:spPr>
          <a:xfrm>
            <a:off x="533415" y="1526898"/>
            <a:ext cx="3273972" cy="1483065"/>
          </a:xfrm>
          <a:prstGeom prst="rect">
            <a:avLst/>
          </a:prstGeom>
          <a:ln>
            <a:noFill/>
          </a:ln>
          <a:effectLst>
            <a:outerShdw blurRad="50800" dist="38100" dir="5400000" algn="t" rotWithShape="0">
              <a:prstClr val="black">
                <a:alpha val="40000"/>
              </a:prstClr>
            </a:outerShdw>
          </a:effectLst>
        </p:spPr>
      </p:pic>
      <p:sp>
        <p:nvSpPr>
          <p:cNvPr id="8" name="Rectangle 7">
            <a:extLst>
              <a:ext uri="{FF2B5EF4-FFF2-40B4-BE49-F238E27FC236}">
                <a16:creationId xmlns:a16="http://schemas.microsoft.com/office/drawing/2014/main" id="{C37005CF-1CB8-4B58-95FE-D0E578E12AED}"/>
              </a:ext>
            </a:extLst>
          </p:cNvPr>
          <p:cNvSpPr/>
          <p:nvPr/>
        </p:nvSpPr>
        <p:spPr bwMode="auto">
          <a:xfrm>
            <a:off x="320119" y="1017374"/>
            <a:ext cx="3773362" cy="4691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54" rIns="182854" bIns="146284" numCol="1" spcCol="0" rtlCol="0" fromWordArt="0" anchor="t" anchorCtr="0" forceAA="0" compatLnSpc="1">
            <a:prstTxWarp prst="textNoShape">
              <a:avLst/>
            </a:prstTxWarp>
            <a:noAutofit/>
          </a:bodyPr>
          <a:lstStyle/>
          <a:p>
            <a:pPr marL="0" marR="0" lvl="0" indent="0" algn="ctr" defTabSz="896182" rtl="0" eaLnBrk="1" fontAlgn="auto" latinLnBrk="0" hangingPunct="1">
              <a:lnSpc>
                <a:spcPct val="90000"/>
              </a:lnSpc>
              <a:spcBef>
                <a:spcPts val="0"/>
              </a:spcBef>
              <a:spcAft>
                <a:spcPts val="384"/>
              </a:spcAft>
              <a:buClrTx/>
              <a:buSzTx/>
              <a:buFontTx/>
              <a:buNone/>
              <a:tabLst/>
              <a:defRPr/>
            </a:pPr>
            <a:r>
              <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rPr>
              <a:t>Join Driving Adoption Tech Community</a:t>
            </a:r>
          </a:p>
        </p:txBody>
      </p:sp>
      <p:sp>
        <p:nvSpPr>
          <p:cNvPr id="13" name="Rectangle 12">
            <a:extLst>
              <a:ext uri="{FF2B5EF4-FFF2-40B4-BE49-F238E27FC236}">
                <a16:creationId xmlns:a16="http://schemas.microsoft.com/office/drawing/2014/main" id="{4DA3C6D9-6C70-4386-AD2C-982A9ED7188C}"/>
              </a:ext>
            </a:extLst>
          </p:cNvPr>
          <p:cNvSpPr/>
          <p:nvPr/>
        </p:nvSpPr>
        <p:spPr bwMode="auto">
          <a:xfrm>
            <a:off x="4461615" y="1017374"/>
            <a:ext cx="3566160" cy="4691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54" rIns="182854" bIns="146284" numCol="1" spcCol="0" rtlCol="0" fromWordArt="0" anchor="t" anchorCtr="0" forceAA="0" compatLnSpc="1">
            <a:prstTxWarp prst="textNoShape">
              <a:avLst/>
            </a:prstTxWarp>
            <a:noAutofit/>
          </a:bodyPr>
          <a:lstStyle/>
          <a:p>
            <a:pPr marL="0" marR="0" lvl="0" indent="0" algn="ctr" defTabSz="896182" rtl="0" eaLnBrk="1" fontAlgn="auto" latinLnBrk="0" hangingPunct="1">
              <a:lnSpc>
                <a:spcPct val="90000"/>
              </a:lnSpc>
              <a:spcBef>
                <a:spcPts val="0"/>
              </a:spcBef>
              <a:spcAft>
                <a:spcPts val="384"/>
              </a:spcAft>
              <a:buClrTx/>
              <a:buSzTx/>
              <a:buFontTx/>
              <a:buNone/>
              <a:tabLst/>
              <a:defRPr/>
            </a:pPr>
            <a:r>
              <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rPr>
              <a:t>Microsoft Docs</a:t>
            </a:r>
          </a:p>
        </p:txBody>
      </p:sp>
      <p:sp>
        <p:nvSpPr>
          <p:cNvPr id="14" name="Rectangle 13">
            <a:extLst>
              <a:ext uri="{FF2B5EF4-FFF2-40B4-BE49-F238E27FC236}">
                <a16:creationId xmlns:a16="http://schemas.microsoft.com/office/drawing/2014/main" id="{35E989AB-80D1-40E1-AFB7-44B43A9C5B3B}"/>
              </a:ext>
            </a:extLst>
          </p:cNvPr>
          <p:cNvSpPr/>
          <p:nvPr/>
        </p:nvSpPr>
        <p:spPr bwMode="auto">
          <a:xfrm>
            <a:off x="8300109" y="1017374"/>
            <a:ext cx="3566160" cy="4691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54" rIns="182854" bIns="146284" numCol="1" spcCol="0" rtlCol="0" fromWordArt="0" anchor="t" anchorCtr="0" forceAA="0" compatLnSpc="1">
            <a:prstTxWarp prst="textNoShape">
              <a:avLst/>
            </a:prstTxWarp>
            <a:noAutofit/>
          </a:bodyPr>
          <a:lstStyle/>
          <a:p>
            <a:pPr marL="0" marR="0" lvl="0" indent="0" algn="ctr" defTabSz="896182" rtl="0" eaLnBrk="1" fontAlgn="auto" latinLnBrk="0" hangingPunct="1">
              <a:lnSpc>
                <a:spcPct val="90000"/>
              </a:lnSpc>
              <a:spcBef>
                <a:spcPts val="0"/>
              </a:spcBef>
              <a:spcAft>
                <a:spcPts val="384"/>
              </a:spcAft>
              <a:buClrTx/>
              <a:buSzTx/>
              <a:buFontTx/>
              <a:buNone/>
              <a:tabLst/>
              <a:defRPr/>
            </a:pPr>
            <a:r>
              <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rPr>
              <a:t>Transform.microsoft.com</a:t>
            </a:r>
          </a:p>
        </p:txBody>
      </p:sp>
      <p:sp>
        <p:nvSpPr>
          <p:cNvPr id="15" name="Rectangle 14">
            <a:extLst>
              <a:ext uri="{FF2B5EF4-FFF2-40B4-BE49-F238E27FC236}">
                <a16:creationId xmlns:a16="http://schemas.microsoft.com/office/drawing/2014/main" id="{5CE503FB-CE17-4476-B51B-F8A6C01A2697}"/>
              </a:ext>
            </a:extLst>
          </p:cNvPr>
          <p:cNvSpPr/>
          <p:nvPr/>
        </p:nvSpPr>
        <p:spPr bwMode="auto">
          <a:xfrm>
            <a:off x="448943" y="3726607"/>
            <a:ext cx="3566160" cy="4691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54" rIns="182854" bIns="146284" numCol="1" spcCol="0" rtlCol="0" fromWordArt="0" anchor="t" anchorCtr="0" forceAA="0" compatLnSpc="1">
            <a:prstTxWarp prst="textNoShape">
              <a:avLst/>
            </a:prstTxWarp>
            <a:noAutofit/>
          </a:bodyPr>
          <a:lstStyle/>
          <a:p>
            <a:pPr marL="0" marR="0" lvl="0" indent="0" algn="ctr" defTabSz="896182" rtl="0" eaLnBrk="1" fontAlgn="auto" latinLnBrk="0" hangingPunct="1">
              <a:lnSpc>
                <a:spcPct val="90000"/>
              </a:lnSpc>
              <a:spcBef>
                <a:spcPts val="0"/>
              </a:spcBef>
              <a:spcAft>
                <a:spcPts val="384"/>
              </a:spcAft>
              <a:buClrTx/>
              <a:buSzTx/>
              <a:buFontTx/>
              <a:buNone/>
              <a:tabLst/>
              <a:defRPr/>
            </a:pPr>
            <a:r>
              <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rPr>
              <a:t>Microsoft Support</a:t>
            </a:r>
          </a:p>
          <a:p>
            <a:pPr marL="0" marR="0" lvl="0" indent="0" algn="ctr" defTabSz="896182" rtl="0" eaLnBrk="1" fontAlgn="auto" latinLnBrk="0" hangingPunct="1">
              <a:lnSpc>
                <a:spcPct val="90000"/>
              </a:lnSpc>
              <a:spcBef>
                <a:spcPts val="0"/>
              </a:spcBef>
              <a:spcAft>
                <a:spcPts val="384"/>
              </a:spcAft>
              <a:buClrTx/>
              <a:buSzTx/>
              <a:buFontTx/>
              <a:buNone/>
              <a:tabLst/>
              <a:defRPr/>
            </a:pPr>
            <a:endPar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82" rtl="0" eaLnBrk="1" fontAlgn="auto" latinLnBrk="0" hangingPunct="1">
              <a:lnSpc>
                <a:spcPct val="90000"/>
              </a:lnSpc>
              <a:spcBef>
                <a:spcPts val="0"/>
              </a:spcBef>
              <a:spcAft>
                <a:spcPts val="384"/>
              </a:spcAft>
              <a:buClrTx/>
              <a:buSzTx/>
              <a:buFontTx/>
              <a:buNone/>
              <a:tabLst/>
              <a:defRPr/>
            </a:pPr>
            <a:endPar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82" rtl="0" eaLnBrk="1" fontAlgn="auto" latinLnBrk="0" hangingPunct="1">
              <a:lnSpc>
                <a:spcPct val="90000"/>
              </a:lnSpc>
              <a:spcBef>
                <a:spcPts val="0"/>
              </a:spcBef>
              <a:spcAft>
                <a:spcPts val="384"/>
              </a:spcAft>
              <a:buClrTx/>
              <a:buSzTx/>
              <a:buFontTx/>
              <a:buNone/>
              <a:tabLst/>
              <a:defRPr/>
            </a:pPr>
            <a:endPar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82" rtl="0" eaLnBrk="1" fontAlgn="auto" latinLnBrk="0" hangingPunct="1">
              <a:lnSpc>
                <a:spcPct val="90000"/>
              </a:lnSpc>
              <a:spcBef>
                <a:spcPts val="0"/>
              </a:spcBef>
              <a:spcAft>
                <a:spcPts val="384"/>
              </a:spcAft>
              <a:buClrTx/>
              <a:buSzTx/>
              <a:buFontTx/>
              <a:buNone/>
              <a:tabLst/>
              <a:defRPr/>
            </a:pPr>
            <a:endPar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82" rtl="0" eaLnBrk="1" fontAlgn="auto" latinLnBrk="0" hangingPunct="1">
              <a:lnSpc>
                <a:spcPct val="90000"/>
              </a:lnSpc>
              <a:spcBef>
                <a:spcPts val="0"/>
              </a:spcBef>
              <a:spcAft>
                <a:spcPts val="384"/>
              </a:spcAft>
              <a:buClrTx/>
              <a:buSzTx/>
              <a:buFontTx/>
              <a:buNone/>
              <a:tabLst/>
              <a:defRPr/>
            </a:pPr>
            <a:endPar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82" rtl="0" eaLnBrk="1" fontAlgn="auto" latinLnBrk="0" hangingPunct="1">
              <a:lnSpc>
                <a:spcPct val="90000"/>
              </a:lnSpc>
              <a:spcBef>
                <a:spcPts val="0"/>
              </a:spcBef>
              <a:spcAft>
                <a:spcPts val="384"/>
              </a:spcAft>
              <a:buClrTx/>
              <a:buSzTx/>
              <a:buFontTx/>
              <a:buNone/>
              <a:tabLst/>
              <a:defRPr/>
            </a:pPr>
            <a:endPar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182" rtl="0" eaLnBrk="1" fontAlgn="auto" latinLnBrk="0" hangingPunct="1">
              <a:lnSpc>
                <a:spcPct val="90000"/>
              </a:lnSpc>
              <a:spcBef>
                <a:spcPts val="0"/>
              </a:spcBef>
              <a:spcAft>
                <a:spcPts val="384"/>
              </a:spcAft>
              <a:buClrTx/>
              <a:buSzTx/>
              <a:buFontTx/>
              <a:buNone/>
              <a:tabLst/>
              <a:defRPr/>
            </a:pPr>
            <a:r>
              <a:rPr kumimoji="0" lang="en-US" sz="1600" b="0" i="0" u="none" strike="noStrike" kern="1200" cap="none" spc="0" normalizeH="0" baseline="0" noProof="0">
                <a:ln w="3175">
                  <a:noFill/>
                </a:ln>
                <a:solidFill>
                  <a:srgbClr val="282828"/>
                </a:solidFill>
                <a:effectLst/>
                <a:uLnTx/>
                <a:uFillTx/>
                <a:latin typeface="Segoe UI Semilight" panose="020B0402040204020203" pitchFamily="34" charset="0"/>
                <a:ea typeface="+mn-ea"/>
                <a:cs typeface="Segoe UI Semilight" panose="020B0402040204020203" pitchFamily="34" charset="0"/>
              </a:rPr>
              <a:t> </a:t>
            </a:r>
          </a:p>
          <a:p>
            <a:pPr marL="0" marR="0" lvl="0" indent="0" algn="ctr" defTabSz="896182" rtl="0" eaLnBrk="1" fontAlgn="auto" latinLnBrk="0" hangingPunct="1">
              <a:lnSpc>
                <a:spcPct val="90000"/>
              </a:lnSpc>
              <a:spcBef>
                <a:spcPts val="0"/>
              </a:spcBef>
              <a:spcAft>
                <a:spcPts val="384"/>
              </a:spcAft>
              <a:buClrTx/>
              <a:buSzTx/>
              <a:buFontTx/>
              <a:buNone/>
              <a:tabLst/>
              <a:defRPr/>
            </a:pPr>
            <a:endPar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endParaRPr>
          </a:p>
        </p:txBody>
      </p:sp>
      <p:sp>
        <p:nvSpPr>
          <p:cNvPr id="16" name="Rectangle 15">
            <a:extLst>
              <a:ext uri="{FF2B5EF4-FFF2-40B4-BE49-F238E27FC236}">
                <a16:creationId xmlns:a16="http://schemas.microsoft.com/office/drawing/2014/main" id="{AF6FBC2A-8654-4DE9-96C3-8752DD2041E0}"/>
              </a:ext>
            </a:extLst>
          </p:cNvPr>
          <p:cNvSpPr/>
          <p:nvPr/>
        </p:nvSpPr>
        <p:spPr bwMode="auto">
          <a:xfrm>
            <a:off x="4296144" y="3726606"/>
            <a:ext cx="3566160" cy="4691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54" rIns="0" bIns="146284" numCol="1" spcCol="0" rtlCol="0" fromWordArt="0" anchor="t" anchorCtr="0" forceAA="0" compatLnSpc="1">
            <a:prstTxWarp prst="textNoShape">
              <a:avLst/>
            </a:prstTxWarp>
            <a:noAutofit/>
          </a:bodyPr>
          <a:lstStyle/>
          <a:p>
            <a:pPr marL="0" marR="0" lvl="0" indent="0" algn="ctr" defTabSz="896182" rtl="0" eaLnBrk="1" fontAlgn="auto" latinLnBrk="0" hangingPunct="1">
              <a:lnSpc>
                <a:spcPct val="90000"/>
              </a:lnSpc>
              <a:spcBef>
                <a:spcPts val="0"/>
              </a:spcBef>
              <a:spcAft>
                <a:spcPts val="384"/>
              </a:spcAft>
              <a:buClrTx/>
              <a:buSzTx/>
              <a:buFontTx/>
              <a:buNone/>
              <a:tabLst/>
              <a:defRPr/>
            </a:pPr>
            <a:r>
              <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rPr>
              <a:t>Productivity Library </a:t>
            </a:r>
          </a:p>
        </p:txBody>
      </p:sp>
      <p:sp>
        <p:nvSpPr>
          <p:cNvPr id="17" name="Rectangle 16">
            <a:extLst>
              <a:ext uri="{FF2B5EF4-FFF2-40B4-BE49-F238E27FC236}">
                <a16:creationId xmlns:a16="http://schemas.microsoft.com/office/drawing/2014/main" id="{FB05C0A3-C871-4180-BD4E-52F968DE9B40}"/>
              </a:ext>
            </a:extLst>
          </p:cNvPr>
          <p:cNvSpPr/>
          <p:nvPr/>
        </p:nvSpPr>
        <p:spPr bwMode="auto">
          <a:xfrm>
            <a:off x="8213031" y="3726605"/>
            <a:ext cx="3566160" cy="4691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54" rIns="0" bIns="146284" numCol="1" spcCol="0" rtlCol="0" fromWordArt="0" anchor="t" anchorCtr="0" forceAA="0" compatLnSpc="1">
            <a:prstTxWarp prst="textNoShape">
              <a:avLst/>
            </a:prstTxWarp>
            <a:noAutofit/>
          </a:bodyPr>
          <a:lstStyle/>
          <a:p>
            <a:pPr marL="0" marR="0" lvl="0" indent="0" algn="ctr" defTabSz="896182" rtl="0" eaLnBrk="1" fontAlgn="auto" latinLnBrk="0" hangingPunct="1">
              <a:lnSpc>
                <a:spcPct val="90000"/>
              </a:lnSpc>
              <a:spcBef>
                <a:spcPts val="0"/>
              </a:spcBef>
              <a:spcAft>
                <a:spcPts val="384"/>
              </a:spcAft>
              <a:buClrTx/>
              <a:buSzTx/>
              <a:buFontTx/>
              <a:buNone/>
              <a:tabLst/>
              <a:defRPr/>
            </a:pPr>
            <a:r>
              <a:rPr kumimoji="0" lang="en-US" sz="1600" b="0" i="0" u="none" strike="noStrike" kern="1200" cap="none" spc="0" normalizeH="0" baseline="0" noProof="0">
                <a:ln w="3175">
                  <a:noFill/>
                </a:ln>
                <a:solidFill>
                  <a:srgbClr val="2F2F2F"/>
                </a:solidFill>
                <a:effectLst/>
                <a:uLnTx/>
                <a:uFillTx/>
                <a:latin typeface="Segoe UI Semilight"/>
                <a:cs typeface="Segoe UI Semilight"/>
              </a:rPr>
              <a:t>Product </a:t>
            </a:r>
            <a:r>
              <a:rPr lang="en-US" sz="1600">
                <a:ln w="3175">
                  <a:noFill/>
                </a:ln>
                <a:solidFill>
                  <a:srgbClr val="2F2F2F"/>
                </a:solidFill>
                <a:latin typeface="Segoe UI Semilight"/>
                <a:cs typeface="Segoe UI Semilight"/>
              </a:rPr>
              <a:t>Websites</a:t>
            </a:r>
            <a:endParaRPr kumimoji="0" lang="en-US" sz="1600" b="0" i="0" u="none" strike="noStrike" kern="1200" cap="none" spc="0" normalizeH="0" baseline="0" noProof="0">
              <a:ln w="3175">
                <a:noFill/>
              </a:ln>
              <a:solidFill>
                <a:srgbClr val="2F2F2F"/>
              </a:solidFill>
              <a:effectLst/>
              <a:uLnTx/>
              <a:uFillTx/>
              <a:latin typeface="Segoe UI Semilight" panose="020B0402040204020203"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DD3232AD-6E28-49CD-B7AA-3876C53907F0}"/>
              </a:ext>
            </a:extLst>
          </p:cNvPr>
          <p:cNvPicPr>
            <a:picLocks noChangeAspect="1"/>
          </p:cNvPicPr>
          <p:nvPr/>
        </p:nvPicPr>
        <p:blipFill rotWithShape="1">
          <a:blip r:embed="rId4"/>
          <a:srcRect b="4921"/>
          <a:stretch/>
        </p:blipFill>
        <p:spPr>
          <a:xfrm>
            <a:off x="4450292" y="1525926"/>
            <a:ext cx="3273973" cy="1483991"/>
          </a:xfrm>
          <a:prstGeom prst="rect">
            <a:avLst/>
          </a:prstGeom>
          <a:ln>
            <a:noFill/>
          </a:ln>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97EA3B39-9931-4D22-89AD-19D06B2207B2}"/>
              </a:ext>
            </a:extLst>
          </p:cNvPr>
          <p:cNvPicPr>
            <a:picLocks noChangeAspect="1"/>
          </p:cNvPicPr>
          <p:nvPr/>
        </p:nvPicPr>
        <p:blipFill rotWithShape="1">
          <a:blip r:embed="rId5"/>
          <a:srcRect b="7946"/>
          <a:stretch/>
        </p:blipFill>
        <p:spPr>
          <a:xfrm>
            <a:off x="559544" y="4226178"/>
            <a:ext cx="3273973" cy="1478585"/>
          </a:xfrm>
          <a:prstGeom prst="rect">
            <a:avLst/>
          </a:prstGeom>
          <a:ln>
            <a:noFill/>
          </a:ln>
          <a:effectLst>
            <a:outerShdw blurRad="50800" dist="38100" dir="5400000" algn="t" rotWithShape="0">
              <a:prstClr val="black">
                <a:alpha val="40000"/>
              </a:prstClr>
            </a:outerShdw>
          </a:effectLst>
        </p:spPr>
      </p:pic>
      <p:pic>
        <p:nvPicPr>
          <p:cNvPr id="26" name="Picture 25">
            <a:extLst>
              <a:ext uri="{FF2B5EF4-FFF2-40B4-BE49-F238E27FC236}">
                <a16:creationId xmlns:a16="http://schemas.microsoft.com/office/drawing/2014/main" id="{5D7C2B65-1BDC-4653-B61A-5BA79EF40669}"/>
              </a:ext>
            </a:extLst>
          </p:cNvPr>
          <p:cNvPicPr>
            <a:picLocks noChangeAspect="1"/>
          </p:cNvPicPr>
          <p:nvPr/>
        </p:nvPicPr>
        <p:blipFill>
          <a:blip r:embed="rId6">
            <a:extLst/>
          </a:blip>
          <a:stretch>
            <a:fillRect/>
          </a:stretch>
        </p:blipFill>
        <p:spPr>
          <a:xfrm>
            <a:off x="8378647" y="4234942"/>
            <a:ext cx="3273972" cy="1475929"/>
          </a:xfrm>
          <a:prstGeom prst="rect">
            <a:avLst/>
          </a:prstGeom>
          <a:ln>
            <a:noFill/>
          </a:ln>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E4299F58-8C09-46D0-855D-1846E9C1919F}"/>
              </a:ext>
            </a:extLst>
          </p:cNvPr>
          <p:cNvSpPr/>
          <p:nvPr/>
        </p:nvSpPr>
        <p:spPr bwMode="auto">
          <a:xfrm>
            <a:off x="535940" y="3085668"/>
            <a:ext cx="3303673" cy="5428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84"/>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hlinkClick r:id="rId7"/>
              </a:rPr>
              <a:t>https://techcommunity.microsoft.com</a:t>
            </a:r>
            <a:endParaRPr kumimoji="0" lang="en-US" sz="12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ts val="384"/>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a:ea typeface="+mn-ea"/>
                <a:cs typeface="+mn-cs"/>
              </a:rPr>
              <a:t>Collaborate, share, and learn from experts</a:t>
            </a:r>
            <a:endParaRPr kumimoji="0" lang="en-US" sz="10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ABF1FD01-1532-437C-BBF3-23005D9CAA16}"/>
              </a:ext>
            </a:extLst>
          </p:cNvPr>
          <p:cNvSpPr/>
          <p:nvPr/>
        </p:nvSpPr>
        <p:spPr bwMode="auto">
          <a:xfrm>
            <a:off x="4448346" y="3089606"/>
            <a:ext cx="3470932" cy="5428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84"/>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hlinkClick r:id="rId8"/>
              </a:rPr>
              <a:t>https://docs.microsoft.com</a:t>
            </a:r>
            <a:r>
              <a:rPr kumimoji="0" lang="en-US" sz="12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rPr>
              <a:t> </a:t>
            </a:r>
          </a:p>
          <a:p>
            <a:pPr marL="0" marR="0" lvl="0" indent="0" algn="l" defTabSz="932472" rtl="0" eaLnBrk="1" fontAlgn="base" latinLnBrk="0" hangingPunct="1">
              <a:lnSpc>
                <a:spcPct val="100000"/>
              </a:lnSpc>
              <a:spcBef>
                <a:spcPct val="0"/>
              </a:spcBef>
              <a:spcAft>
                <a:spcPts val="384"/>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a:ea typeface="+mn-ea"/>
                <a:cs typeface="+mn-cs"/>
              </a:rPr>
              <a:t>Technical documentation for developers and IT professionals</a:t>
            </a:r>
            <a:endParaRPr kumimoji="0" lang="en-US" sz="1000" b="0" i="0" u="none" strike="noStrike" kern="1200" cap="none" spc="0" normalizeH="0" baseline="0" noProof="0">
              <a:ln w="3175">
                <a:noFill/>
              </a:ln>
              <a:solidFill>
                <a:srgbClr val="2F2F2F"/>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extLst>
              <a:ext uri="{FF2B5EF4-FFF2-40B4-BE49-F238E27FC236}">
                <a16:creationId xmlns:a16="http://schemas.microsoft.com/office/drawing/2014/main" id="{6835BEC7-0F35-4332-A7CA-ECCFC8D02FF7}"/>
              </a:ext>
            </a:extLst>
          </p:cNvPr>
          <p:cNvSpPr/>
          <p:nvPr/>
        </p:nvSpPr>
        <p:spPr bwMode="auto">
          <a:xfrm>
            <a:off x="575695" y="5812889"/>
            <a:ext cx="3303673" cy="4691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896182" rtl="0" eaLnBrk="1" fontAlgn="auto" latinLnBrk="0" hangingPunct="1">
              <a:lnSpc>
                <a:spcPct val="100000"/>
              </a:lnSpc>
              <a:spcBef>
                <a:spcPts val="0"/>
              </a:spcBef>
              <a:spcAft>
                <a:spcPts val="384"/>
              </a:spcAft>
              <a:buClrTx/>
              <a:buSzTx/>
              <a:buFontTx/>
              <a:buNone/>
              <a:tabLst/>
              <a:defRPr/>
            </a:pPr>
            <a:r>
              <a:rPr kumimoji="0" lang="en-US" sz="1200" b="0" i="0" u="none" strike="noStrike" kern="1200" cap="none" spc="0" normalizeH="0" baseline="0" noProof="0">
                <a:ln w="3175">
                  <a:noFill/>
                </a:ln>
                <a:solidFill>
                  <a:srgbClr val="2D78D7"/>
                </a:solidFill>
                <a:effectLst/>
                <a:uLnTx/>
                <a:uFillTx/>
                <a:latin typeface="Segoe UI"/>
                <a:ea typeface="+mn-ea"/>
                <a:cs typeface="Segoe UI Light" panose="020B0502040204020203" pitchFamily="34" charset="0"/>
                <a:hlinkClick r:id="rId9"/>
              </a:rPr>
              <a:t>http://support.microsoft.com</a:t>
            </a:r>
            <a:r>
              <a:rPr kumimoji="0" lang="en-US" sz="1200" b="0" i="0" u="none" strike="noStrike" kern="1200" cap="none" spc="0" normalizeH="0" baseline="0" noProof="0">
                <a:ln w="3175">
                  <a:noFill/>
                </a:ln>
                <a:solidFill>
                  <a:srgbClr val="2D78D7"/>
                </a:solidFill>
                <a:effectLst/>
                <a:uLnTx/>
                <a:uFillTx/>
                <a:latin typeface="Segoe UI"/>
                <a:ea typeface="+mn-ea"/>
                <a:cs typeface="Segoe UI Light" panose="020B0502040204020203" pitchFamily="34" charset="0"/>
              </a:rPr>
              <a:t> </a:t>
            </a:r>
          </a:p>
          <a:p>
            <a:pPr marL="0" marR="0" lvl="0" indent="0" algn="l" defTabSz="896182" rtl="0" eaLnBrk="1" fontAlgn="auto" latinLnBrk="0" hangingPunct="1">
              <a:lnSpc>
                <a:spcPct val="100000"/>
              </a:lnSpc>
              <a:spcBef>
                <a:spcPts val="0"/>
              </a:spcBef>
              <a:spcAft>
                <a:spcPts val="384"/>
              </a:spcAft>
              <a:buClrTx/>
              <a:buSzTx/>
              <a:buFontTx/>
              <a:buNone/>
              <a:tabLst/>
              <a:defRPr/>
            </a:pPr>
            <a:r>
              <a:rPr kumimoji="0" lang="en-US" sz="1000" b="0" i="0" u="none" strike="noStrike" kern="1200" cap="none" spc="0" normalizeH="0" baseline="0" noProof="0">
                <a:ln w="3175">
                  <a:noFill/>
                </a:ln>
                <a:solidFill>
                  <a:srgbClr val="282828"/>
                </a:solidFill>
                <a:effectLst/>
                <a:uLnTx/>
                <a:uFillTx/>
                <a:latin typeface="Segoe UI"/>
                <a:ea typeface="+mn-ea"/>
                <a:cs typeface="Segoe UI Light" panose="020B0502040204020203" pitchFamily="34" charset="0"/>
              </a:rPr>
              <a:t>Access FAQ and support documentation</a:t>
            </a:r>
          </a:p>
        </p:txBody>
      </p:sp>
      <p:sp>
        <p:nvSpPr>
          <p:cNvPr id="21" name="Rectangle 20">
            <a:extLst>
              <a:ext uri="{FF2B5EF4-FFF2-40B4-BE49-F238E27FC236}">
                <a16:creationId xmlns:a16="http://schemas.microsoft.com/office/drawing/2014/main" id="{81C8528E-145B-4F30-A00D-C2220E546618}"/>
              </a:ext>
            </a:extLst>
          </p:cNvPr>
          <p:cNvSpPr/>
          <p:nvPr/>
        </p:nvSpPr>
        <p:spPr bwMode="auto">
          <a:xfrm>
            <a:off x="4488101" y="5812224"/>
            <a:ext cx="3303673" cy="4691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896182" rtl="0" eaLnBrk="1" fontAlgn="auto" latinLnBrk="0" hangingPunct="1">
              <a:lnSpc>
                <a:spcPct val="100000"/>
              </a:lnSpc>
              <a:spcBef>
                <a:spcPts val="0"/>
              </a:spcBef>
              <a:spcAft>
                <a:spcPts val="384"/>
              </a:spcAft>
              <a:buClrTx/>
              <a:buSzTx/>
              <a:buFontTx/>
              <a:buNone/>
              <a:tabLst/>
              <a:defRPr/>
            </a:pPr>
            <a:r>
              <a:rPr kumimoji="0" lang="en-US" sz="1200" b="0" i="0" u="none" strike="noStrike" kern="1200" cap="none" spc="0" normalizeH="0" baseline="0" noProof="0">
                <a:ln w="3175">
                  <a:noFill/>
                </a:ln>
                <a:solidFill>
                  <a:srgbClr val="2F2F2F"/>
                </a:solidFill>
                <a:effectLst/>
                <a:uLnTx/>
                <a:uFillTx/>
                <a:latin typeface="Segoe UI"/>
                <a:ea typeface="+mn-ea"/>
                <a:cs typeface="Segoe UI Light" panose="020B0502040204020203" pitchFamily="34" charset="0"/>
                <a:hlinkClick r:id="rId10"/>
              </a:rPr>
              <a:t>http://aka.ms/productivitylibrary</a:t>
            </a:r>
            <a:endParaRPr kumimoji="0" lang="en-US" sz="1200" b="0" i="0" u="none" strike="noStrike" kern="1200" cap="none" spc="0" normalizeH="0" baseline="0" noProof="0">
              <a:ln w="3175">
                <a:noFill/>
              </a:ln>
              <a:solidFill>
                <a:srgbClr val="2F2F2F"/>
              </a:solidFill>
              <a:effectLst/>
              <a:uLnTx/>
              <a:uFillTx/>
              <a:latin typeface="Segoe UI"/>
              <a:ea typeface="+mn-ea"/>
              <a:cs typeface="Segoe UI Light" panose="020B0502040204020203" pitchFamily="34" charset="0"/>
            </a:endParaRPr>
          </a:p>
          <a:p>
            <a:pPr marL="0" marR="0" lvl="0" indent="0" algn="l" defTabSz="896182" rtl="0" eaLnBrk="1" fontAlgn="auto" latinLnBrk="0" hangingPunct="1">
              <a:lnSpc>
                <a:spcPct val="100000"/>
              </a:lnSpc>
              <a:spcBef>
                <a:spcPts val="0"/>
              </a:spcBef>
              <a:spcAft>
                <a:spcPts val="384"/>
              </a:spcAft>
              <a:buClrTx/>
              <a:buSzTx/>
              <a:buFontTx/>
              <a:buNone/>
              <a:tabLst/>
              <a:defRPr/>
            </a:pPr>
            <a:r>
              <a:rPr kumimoji="0" lang="en-US" sz="1000" b="0" i="0" u="none" strike="noStrike" kern="1200" cap="none" spc="0" normalizeH="0" baseline="0" noProof="0">
                <a:ln w="3175">
                  <a:noFill/>
                </a:ln>
                <a:solidFill>
                  <a:srgbClr val="2F2F2F"/>
                </a:solidFill>
                <a:effectLst/>
                <a:uLnTx/>
                <a:uFillTx/>
                <a:latin typeface="Segoe UI"/>
                <a:ea typeface="+mn-ea"/>
                <a:cs typeface="Segoe UI Light" panose="020B0502040204020203" pitchFamily="34" charset="0"/>
              </a:rPr>
              <a:t>Library of scenarios with assets and training</a:t>
            </a:r>
          </a:p>
        </p:txBody>
      </p:sp>
      <p:sp>
        <p:nvSpPr>
          <p:cNvPr id="22" name="Rectangle 21">
            <a:extLst>
              <a:ext uri="{FF2B5EF4-FFF2-40B4-BE49-F238E27FC236}">
                <a16:creationId xmlns:a16="http://schemas.microsoft.com/office/drawing/2014/main" id="{F0237FBA-2FF1-4F8F-9772-D7C2D2E96241}"/>
              </a:ext>
            </a:extLst>
          </p:cNvPr>
          <p:cNvSpPr/>
          <p:nvPr/>
        </p:nvSpPr>
        <p:spPr bwMode="auto">
          <a:xfrm>
            <a:off x="8405771" y="5812224"/>
            <a:ext cx="3303673" cy="4691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896182" rtl="0" eaLnBrk="1" fontAlgn="auto" latinLnBrk="0" hangingPunct="1">
              <a:lnSpc>
                <a:spcPct val="100000"/>
              </a:lnSpc>
              <a:spcBef>
                <a:spcPts val="0"/>
              </a:spcBef>
              <a:spcAft>
                <a:spcPts val="384"/>
              </a:spcAft>
              <a:buClrTx/>
              <a:buSzTx/>
              <a:buFontTx/>
              <a:buNone/>
              <a:tabLst/>
              <a:defRPr/>
            </a:pPr>
            <a:r>
              <a:rPr kumimoji="0" lang="en-US" sz="1200" b="0" i="0" u="none" strike="noStrike" kern="1200" cap="none" spc="0" normalizeH="0" baseline="0" noProof="0">
                <a:ln w="3175">
                  <a:noFill/>
                </a:ln>
                <a:solidFill>
                  <a:srgbClr val="2F2F2F"/>
                </a:solidFill>
                <a:effectLst/>
                <a:uLnTx/>
                <a:uFillTx/>
                <a:latin typeface="Segoe UI"/>
                <a:ea typeface="+mn-ea"/>
                <a:cs typeface="Segoe UI Light" panose="020B0502040204020203" pitchFamily="34" charset="0"/>
                <a:hlinkClick r:id="rId11"/>
              </a:rPr>
              <a:t>http://www.microsoft365.com</a:t>
            </a:r>
            <a:r>
              <a:rPr kumimoji="0" lang="en-US" sz="1400" b="0" i="0" u="none" strike="noStrike" kern="1200" cap="none" spc="0" normalizeH="0" baseline="0" noProof="0">
                <a:ln w="3175">
                  <a:noFill/>
                </a:ln>
                <a:solidFill>
                  <a:srgbClr val="2F2F2F"/>
                </a:solidFill>
                <a:effectLst/>
                <a:uLnTx/>
                <a:uFillTx/>
                <a:latin typeface="Segoe UI"/>
                <a:ea typeface="+mn-ea"/>
                <a:cs typeface="Segoe UI Light" panose="020B0502040204020203" pitchFamily="34" charset="0"/>
              </a:rPr>
              <a:t> </a:t>
            </a:r>
          </a:p>
          <a:p>
            <a:pPr marL="0" marR="0" lvl="0" indent="0" algn="l" defTabSz="896182" rtl="0" eaLnBrk="1" fontAlgn="auto" latinLnBrk="0" hangingPunct="1">
              <a:lnSpc>
                <a:spcPct val="100000"/>
              </a:lnSpc>
              <a:spcBef>
                <a:spcPts val="0"/>
              </a:spcBef>
              <a:spcAft>
                <a:spcPts val="384"/>
              </a:spcAft>
              <a:buClrTx/>
              <a:buSzTx/>
              <a:buFontTx/>
              <a:buNone/>
              <a:tabLst/>
              <a:defRPr/>
            </a:pPr>
            <a:r>
              <a:rPr kumimoji="0" lang="en-US" sz="1000" b="0" i="0" u="none" strike="noStrike" kern="1200" cap="none" spc="0" normalizeH="0" baseline="0" noProof="0">
                <a:ln w="3175">
                  <a:noFill/>
                </a:ln>
                <a:solidFill>
                  <a:srgbClr val="2F2F2F"/>
                </a:solidFill>
                <a:effectLst/>
                <a:uLnTx/>
                <a:uFillTx/>
                <a:latin typeface="Segoe UI"/>
                <a:ea typeface="+mn-ea"/>
                <a:cs typeface="Segoe UI Light" panose="020B0502040204020203" pitchFamily="34" charset="0"/>
              </a:rPr>
              <a:t>Product specific websites for additional details</a:t>
            </a:r>
          </a:p>
        </p:txBody>
      </p:sp>
      <p:sp>
        <p:nvSpPr>
          <p:cNvPr id="23" name="Rectangle 22">
            <a:extLst>
              <a:ext uri="{FF2B5EF4-FFF2-40B4-BE49-F238E27FC236}">
                <a16:creationId xmlns:a16="http://schemas.microsoft.com/office/drawing/2014/main" id="{168C5CE6-8992-4EA2-A2BF-067C443E401F}"/>
              </a:ext>
            </a:extLst>
          </p:cNvPr>
          <p:cNvSpPr/>
          <p:nvPr/>
        </p:nvSpPr>
        <p:spPr bwMode="auto">
          <a:xfrm>
            <a:off x="8366015" y="3092107"/>
            <a:ext cx="3303673" cy="5428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84"/>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hlinkClick r:id="rId12"/>
              </a:rPr>
              <a:t>https://transform.microsoft.com</a:t>
            </a:r>
            <a:endParaRPr kumimoji="0" lang="en-US" sz="12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ts val="384"/>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a:ea typeface="Segoe UI" pitchFamily="34" charset="0"/>
                <a:cs typeface="Segoe UI" pitchFamily="34" charset="0"/>
              </a:rPr>
              <a:t>Resources to help you plan your transformation</a:t>
            </a:r>
            <a:endParaRPr kumimoji="0" lang="en-US" sz="600" b="0" i="0" u="none" strike="noStrike" kern="1200" cap="none" spc="0" normalizeH="0" baseline="0" noProof="0">
              <a:ln w="3175">
                <a:noFill/>
              </a:ln>
              <a:solidFill>
                <a:srgbClr val="2F2F2F"/>
              </a:solidFill>
              <a:effectLst/>
              <a:uLnTx/>
              <a:uFillTx/>
              <a:latin typeface="Segoe UI Light" panose="020B0502040204020203" pitchFamily="34" charset="0"/>
              <a:ea typeface="+mn-ea"/>
              <a:cs typeface="Segoe UI Light" panose="020B0502040204020203" pitchFamily="34" charset="0"/>
            </a:endParaRPr>
          </a:p>
        </p:txBody>
      </p:sp>
      <p:pic>
        <p:nvPicPr>
          <p:cNvPr id="10" name="Picture 9">
            <a:extLst>
              <a:ext uri="{FF2B5EF4-FFF2-40B4-BE49-F238E27FC236}">
                <a16:creationId xmlns:a16="http://schemas.microsoft.com/office/drawing/2014/main" id="{7FA95EC3-BD25-487F-A897-D27F5B8BDB94}"/>
              </a:ext>
            </a:extLst>
          </p:cNvPr>
          <p:cNvPicPr>
            <a:picLocks noChangeAspect="1"/>
          </p:cNvPicPr>
          <p:nvPr/>
        </p:nvPicPr>
        <p:blipFill>
          <a:blip r:embed="rId13"/>
          <a:stretch>
            <a:fillRect/>
          </a:stretch>
        </p:blipFill>
        <p:spPr>
          <a:xfrm>
            <a:off x="8333487" y="1532027"/>
            <a:ext cx="3304566" cy="1478180"/>
          </a:xfrm>
          <a:prstGeom prst="rect">
            <a:avLst/>
          </a:prstGeom>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EBCE77E3-92CC-49F6-8520-A80C33A60B10}"/>
              </a:ext>
            </a:extLst>
          </p:cNvPr>
          <p:cNvPicPr>
            <a:picLocks noChangeAspect="1"/>
          </p:cNvPicPr>
          <p:nvPr/>
        </p:nvPicPr>
        <p:blipFill rotWithShape="1">
          <a:blip r:embed="rId14"/>
          <a:srcRect b="41273"/>
          <a:stretch/>
        </p:blipFill>
        <p:spPr>
          <a:xfrm>
            <a:off x="4468168" y="4244264"/>
            <a:ext cx="3263365" cy="1464216"/>
          </a:xfrm>
          <a:prstGeom prst="rect">
            <a:avLst/>
          </a:prstGeom>
          <a:effectLst>
            <a:outerShdw blurRad="50800" dist="38100" dir="5400000" algn="t" rotWithShape="0">
              <a:prstClr val="black">
                <a:alpha val="40000"/>
              </a:prstClr>
            </a:outerShdw>
          </a:effectLst>
        </p:spPr>
      </p:pic>
      <p:sp>
        <p:nvSpPr>
          <p:cNvPr id="33" name="TextBox 32">
            <a:extLst>
              <a:ext uri="{FF2B5EF4-FFF2-40B4-BE49-F238E27FC236}">
                <a16:creationId xmlns:a16="http://schemas.microsoft.com/office/drawing/2014/main" id="{BFF6D90F-850C-4D4D-BA84-8DEBD2B70D9B}"/>
              </a:ext>
            </a:extLst>
          </p:cNvPr>
          <p:cNvSpPr txBox="1"/>
          <p:nvPr/>
        </p:nvSpPr>
        <p:spPr>
          <a:xfrm>
            <a:off x="306983" y="381853"/>
            <a:ext cx="1154088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i="0" u="none" strike="noStrike" kern="1200" cap="none" spc="0" normalizeH="0" baseline="0" noProof="0">
                <a:ln>
                  <a:noFill/>
                </a:ln>
                <a:solidFill>
                  <a:srgbClr val="000000"/>
                </a:solidFill>
                <a:effectLst/>
                <a:uLnTx/>
                <a:uFillTx/>
                <a:latin typeface="Segoe UI Semibold"/>
                <a:ea typeface="+mn-ea"/>
                <a:cs typeface="Segoe UI Semibold"/>
              </a:rPr>
              <a:t>Bookmark Microsoft adoption resources</a:t>
            </a:r>
          </a:p>
        </p:txBody>
      </p:sp>
    </p:spTree>
    <p:extLst>
      <p:ext uri="{BB962C8B-B14F-4D97-AF65-F5344CB8AC3E}">
        <p14:creationId xmlns:p14="http://schemas.microsoft.com/office/powerpoint/2010/main" val="89878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7162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40EBC98-C787-FC43-B1E1-6F8E7577E9F4}"/>
              </a:ext>
            </a:extLst>
          </p:cNvPr>
          <p:cNvSpPr txBox="1">
            <a:spLocks/>
          </p:cNvSpPr>
          <p:nvPr/>
        </p:nvSpPr>
        <p:spPr>
          <a:xfrm>
            <a:off x="435936" y="639914"/>
            <a:ext cx="10802938" cy="442913"/>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3200" b="1" i="0" u="none" strike="noStrike" kern="1200" cap="none" spc="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Identify your team members</a:t>
            </a:r>
          </a:p>
        </p:txBody>
      </p:sp>
      <p:graphicFrame>
        <p:nvGraphicFramePr>
          <p:cNvPr id="8" name="Table 7">
            <a:extLst>
              <a:ext uri="{FF2B5EF4-FFF2-40B4-BE49-F238E27FC236}">
                <a16:creationId xmlns:a16="http://schemas.microsoft.com/office/drawing/2014/main" id="{A03E81E4-B0BB-5D4C-83E1-E0E35F3A8962}"/>
              </a:ext>
            </a:extLst>
          </p:cNvPr>
          <p:cNvGraphicFramePr>
            <a:graphicFrameLocks noGrp="1"/>
          </p:cNvGraphicFramePr>
          <p:nvPr>
            <p:extLst>
              <p:ext uri="{D42A27DB-BD31-4B8C-83A1-F6EECF244321}">
                <p14:modId xmlns:p14="http://schemas.microsoft.com/office/powerpoint/2010/main" val="2282626851"/>
              </p:ext>
            </p:extLst>
          </p:nvPr>
        </p:nvGraphicFramePr>
        <p:xfrm>
          <a:off x="506984" y="1321652"/>
          <a:ext cx="11095012" cy="5157525"/>
        </p:xfrm>
        <a:graphic>
          <a:graphicData uri="http://schemas.openxmlformats.org/drawingml/2006/table">
            <a:tbl>
              <a:tblPr>
                <a:tableStyleId>{0505E3EF-67EA-436B-97B2-0124C06EBD24}</a:tableStyleId>
              </a:tblPr>
              <a:tblGrid>
                <a:gridCol w="352228">
                  <a:extLst>
                    <a:ext uri="{9D8B030D-6E8A-4147-A177-3AD203B41FA5}">
                      <a16:colId xmlns:a16="http://schemas.microsoft.com/office/drawing/2014/main" val="100001331"/>
                    </a:ext>
                  </a:extLst>
                </a:gridCol>
                <a:gridCol w="1506896">
                  <a:extLst>
                    <a:ext uri="{9D8B030D-6E8A-4147-A177-3AD203B41FA5}">
                      <a16:colId xmlns:a16="http://schemas.microsoft.com/office/drawing/2014/main" val="690375846"/>
                    </a:ext>
                  </a:extLst>
                </a:gridCol>
                <a:gridCol w="3701484">
                  <a:extLst>
                    <a:ext uri="{9D8B030D-6E8A-4147-A177-3AD203B41FA5}">
                      <a16:colId xmlns:a16="http://schemas.microsoft.com/office/drawing/2014/main" val="370522775"/>
                    </a:ext>
                  </a:extLst>
                </a:gridCol>
                <a:gridCol w="2605195">
                  <a:extLst>
                    <a:ext uri="{9D8B030D-6E8A-4147-A177-3AD203B41FA5}">
                      <a16:colId xmlns:a16="http://schemas.microsoft.com/office/drawing/2014/main" val="2948598737"/>
                    </a:ext>
                  </a:extLst>
                </a:gridCol>
                <a:gridCol w="2929209">
                  <a:extLst>
                    <a:ext uri="{9D8B030D-6E8A-4147-A177-3AD203B41FA5}">
                      <a16:colId xmlns:a16="http://schemas.microsoft.com/office/drawing/2014/main" val="1194046653"/>
                    </a:ext>
                  </a:extLst>
                </a:gridCol>
              </a:tblGrid>
              <a:tr h="293665">
                <a:tc rowSpan="11">
                  <a:txBody>
                    <a:bodyPr/>
                    <a:lstStyle/>
                    <a:p>
                      <a:pPr algn="ctr">
                        <a:lnSpc>
                          <a:spcPct val="100000"/>
                        </a:lnSpc>
                      </a:pPr>
                      <a:r>
                        <a:rPr lang="en-US" sz="1200" kern="1200">
                          <a:ln w="3175">
                            <a:noFill/>
                          </a:ln>
                          <a:solidFill>
                            <a:schemeClr val="bg2"/>
                          </a:solidFill>
                          <a:latin typeface="+mj-lt"/>
                          <a:cs typeface="Segoe UI Semilight" panose="020B0402040204020203" pitchFamily="34" charset="0"/>
                        </a:rPr>
                        <a:t>Key roles</a:t>
                      </a:r>
                      <a:endParaRPr lang="en-US" sz="1200" b="1" i="0" kern="1200">
                        <a:ln w="3175">
                          <a:noFill/>
                        </a:ln>
                        <a:solidFill>
                          <a:schemeClr val="bg2"/>
                        </a:solidFill>
                        <a:latin typeface="+mj-lt"/>
                        <a:ea typeface="+mn-ea"/>
                        <a:cs typeface="Segoe UI Semilight" panose="020B0402040204020203" pitchFamily="34" charset="0"/>
                      </a:endParaRPr>
                    </a:p>
                  </a:txBody>
                  <a:tcPr marL="89642" marR="89642" marT="17928" marB="17928" vert="vert270" anchor="ctr">
                    <a:solidFill>
                      <a:srgbClr val="274B47"/>
                    </a:solidFill>
                  </a:tcPr>
                </a:tc>
                <a:tc>
                  <a:txBody>
                    <a:bodyPr/>
                    <a:lstStyle/>
                    <a:p>
                      <a:pPr algn="ctr">
                        <a:lnSpc>
                          <a:spcPct val="100000"/>
                        </a:lnSpc>
                      </a:pPr>
                      <a:r>
                        <a:rPr lang="en-US" sz="1200" kern="1200">
                          <a:ln w="3175">
                            <a:noFill/>
                          </a:ln>
                          <a:solidFill>
                            <a:schemeClr val="bg2"/>
                          </a:solidFill>
                          <a:latin typeface="+mj-lt"/>
                          <a:cs typeface="Segoe UI Semilight" panose="020B0402040204020203" pitchFamily="34" charset="0"/>
                        </a:rPr>
                        <a:t>Role</a:t>
                      </a:r>
                      <a:endParaRPr lang="en-US" sz="1200" b="1" i="0" kern="1200">
                        <a:ln w="3175">
                          <a:noFill/>
                        </a:ln>
                        <a:solidFill>
                          <a:schemeClr val="bg2"/>
                        </a:solidFill>
                        <a:latin typeface="+mj-lt"/>
                        <a:ea typeface="+mn-ea"/>
                        <a:cs typeface="Segoe UI Semilight" panose="020B0402040204020203" pitchFamily="34" charset="0"/>
                      </a:endParaRPr>
                    </a:p>
                  </a:txBody>
                  <a:tcPr marL="89642" marR="89642" marT="17928" marB="17928" anchor="ctr">
                    <a:solidFill>
                      <a:srgbClr val="274B4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ln w="3175">
                            <a:noFill/>
                          </a:ln>
                          <a:solidFill>
                            <a:schemeClr val="bg2"/>
                          </a:solidFill>
                          <a:latin typeface="+mj-lt"/>
                          <a:cs typeface="Segoe UI Semilight" panose="020B0402040204020203" pitchFamily="34" charset="0"/>
                        </a:rPr>
                        <a:t>Responsibilities</a:t>
                      </a:r>
                      <a:endParaRPr lang="en-US" sz="1200" b="1" i="0" kern="1200">
                        <a:ln w="3175">
                          <a:noFill/>
                        </a:ln>
                        <a:solidFill>
                          <a:schemeClr val="bg2"/>
                        </a:solidFill>
                        <a:latin typeface="+mj-lt"/>
                        <a:ea typeface="+mn-ea"/>
                        <a:cs typeface="Segoe UI Semilight" panose="020B0402040204020203" pitchFamily="34" charset="0"/>
                      </a:endParaRPr>
                    </a:p>
                  </a:txBody>
                  <a:tcPr marL="143428" marR="0" marT="17928" marB="17928" anchor="ctr">
                    <a:solidFill>
                      <a:srgbClr val="274B47"/>
                    </a:solidFill>
                  </a:tcPr>
                </a:tc>
                <a:tc>
                  <a:txBody>
                    <a:bodyPr/>
                    <a:lstStyle/>
                    <a:p>
                      <a:pPr algn="ctr">
                        <a:lnSpc>
                          <a:spcPct val="100000"/>
                        </a:lnSpc>
                      </a:pPr>
                      <a:r>
                        <a:rPr lang="en-US" sz="1200" kern="1200">
                          <a:ln w="3175">
                            <a:noFill/>
                          </a:ln>
                          <a:solidFill>
                            <a:schemeClr val="bg2"/>
                          </a:solidFill>
                          <a:latin typeface="+mj-lt"/>
                          <a:cs typeface="Segoe UI Semilight" panose="020B0402040204020203" pitchFamily="34" charset="0"/>
                        </a:rPr>
                        <a:t>Department</a:t>
                      </a:r>
                      <a:endParaRPr lang="en-US" sz="1200" b="1" i="0" kern="1200">
                        <a:ln w="3175">
                          <a:noFill/>
                        </a:ln>
                        <a:solidFill>
                          <a:schemeClr val="bg2"/>
                        </a:solidFill>
                        <a:latin typeface="+mj-lt"/>
                        <a:ea typeface="+mn-ea"/>
                        <a:cs typeface="Segoe UI Semilight" panose="020B0402040204020203" pitchFamily="34" charset="0"/>
                      </a:endParaRPr>
                    </a:p>
                  </a:txBody>
                  <a:tcPr marL="143428" marR="143428" marT="17928" marB="17928" anchor="ctr">
                    <a:solidFill>
                      <a:srgbClr val="274B47"/>
                    </a:solidFill>
                  </a:tcPr>
                </a:tc>
                <a:tc>
                  <a:txBody>
                    <a:bodyPr/>
                    <a:lstStyle/>
                    <a:p>
                      <a:pPr algn="ctr">
                        <a:lnSpc>
                          <a:spcPct val="100000"/>
                        </a:lnSpc>
                      </a:pPr>
                      <a:r>
                        <a:rPr lang="en-US" sz="1200" b="1" i="0" kern="1200">
                          <a:ln w="3175">
                            <a:noFill/>
                          </a:ln>
                          <a:solidFill>
                            <a:schemeClr val="bg2"/>
                          </a:solidFill>
                          <a:latin typeface="+mj-lt"/>
                          <a:ea typeface="+mn-ea"/>
                          <a:cs typeface="Segoe UI Semilight" panose="020B0402040204020203" pitchFamily="34" charset="0"/>
                        </a:rPr>
                        <a:t>Team Member Identified for Role</a:t>
                      </a:r>
                    </a:p>
                  </a:txBody>
                  <a:tcPr marL="143428" marR="143428" marT="17928" marB="17928" anchor="ctr">
                    <a:solidFill>
                      <a:srgbClr val="274B47"/>
                    </a:solidFill>
                  </a:tcPr>
                </a:tc>
                <a:extLst>
                  <a:ext uri="{0D108BD9-81ED-4DB2-BD59-A6C34878D82A}">
                    <a16:rowId xmlns:a16="http://schemas.microsoft.com/office/drawing/2014/main" val="2642787202"/>
                  </a:ext>
                </a:extLst>
              </a:tr>
              <a:tr h="824361">
                <a:tc vMerge="1">
                  <a:txBody>
                    <a:bodyPr/>
                    <a:lstStyle/>
                    <a:p>
                      <a:pPr marL="0" algn="l" defTabSz="932559" rtl="0" eaLnBrk="1" latinLnBrk="0" hangingPunct="1">
                        <a:lnSpc>
                          <a:spcPct val="100000"/>
                        </a:lnSpc>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BEB"/>
                    </a:solidFill>
                  </a:tcPr>
                </a:tc>
                <a:tc>
                  <a:txBody>
                    <a:bodyPr/>
                    <a:lstStyle/>
                    <a:p>
                      <a:pPr marL="0" algn="l" defTabSz="932559" rtl="0" eaLnBrk="1" latinLnBrk="0" hangingPunct="1">
                        <a:lnSpc>
                          <a:spcPct val="100000"/>
                        </a:lnSpc>
                      </a:pPr>
                      <a:r>
                        <a:rPr lang="en-US" sz="1000" kern="1200">
                          <a:latin typeface="Segoe UI Semibold" panose="020B0702040204020203" pitchFamily="34" charset="0"/>
                          <a:cs typeface="Segoe UI Semibold" panose="020B0702040204020203" pitchFamily="34" charset="0"/>
                        </a:rPr>
                        <a:t>Executive Sponsor</a:t>
                      </a:r>
                      <a:endParaRPr lang="en-US" sz="1000" b="1" i="0" kern="1200">
                        <a:solidFill>
                          <a:srgbClr val="0278D4"/>
                        </a:solidFill>
                        <a:latin typeface="Segoe UI Semibold" panose="020B0702040204020203" pitchFamily="34" charset="0"/>
                        <a:ea typeface="+mn-ea"/>
                        <a:cs typeface="Segoe UI Semibold" panose="020B0702040204020203" pitchFamily="34" charset="0"/>
                      </a:endParaRPr>
                    </a:p>
                  </a:txBody>
                  <a:tcPr marL="89642" marR="89642" marT="17928" marB="17928" anchor="ctr">
                    <a:solidFill>
                      <a:srgbClr val="E3F1EF"/>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900" b="0" i="1" kern="1200">
                          <a:solidFill>
                            <a:schemeClr val="bg1">
                              <a:lumMod val="50000"/>
                            </a:schemeClr>
                          </a:solidFill>
                          <a:latin typeface="Segoe UI Semilight" panose="020B0402040204020203" pitchFamily="34" charset="0"/>
                          <a:ea typeface="Segoe UI" pitchFamily="34" charset="0"/>
                          <a:cs typeface="Segoe UI Semilight" panose="020B0402040204020203" pitchFamily="34" charset="0"/>
                        </a:rPr>
                        <a:t>Send Microsoft Launch announcement. Help identify and prioritize top HR needs. Connect monthly with HR and IT leaders across the organization.</a:t>
                      </a:r>
                    </a:p>
                    <a:p>
                      <a:pPr marL="0" marR="0" lvl="0" indent="0" algn="l" defTabSz="932559" rtl="0" eaLnBrk="1" fontAlgn="auto" latinLnBrk="0" hangingPunct="1">
                        <a:lnSpc>
                          <a:spcPct val="100000"/>
                        </a:lnSpc>
                        <a:spcBef>
                          <a:spcPts val="0"/>
                        </a:spcBef>
                        <a:spcAft>
                          <a:spcPts val="0"/>
                        </a:spcAft>
                        <a:buClrTx/>
                        <a:buSzTx/>
                        <a:buFontTx/>
                        <a:buNone/>
                        <a:tabLst/>
                        <a:defRPr/>
                      </a:pPr>
                      <a:r>
                        <a:rPr lang="en-US" sz="900" b="0" i="1" kern="1200">
                          <a:solidFill>
                            <a:schemeClr val="bg1">
                              <a:lumMod val="50000"/>
                            </a:schemeClr>
                          </a:solidFill>
                          <a:latin typeface="Segoe UI Semilight" panose="020B0402040204020203" pitchFamily="34" charset="0"/>
                          <a:ea typeface="Segoe UI" pitchFamily="34" charset="0"/>
                          <a:cs typeface="Segoe UI Semilight" panose="020B0402040204020203" pitchFamily="34" charset="0"/>
                        </a:rPr>
                        <a:t>Actively participate in and use the Microsoft 365 capabilities to help drive and reinforce adoption</a:t>
                      </a:r>
                    </a:p>
                  </a:txBody>
                  <a:tcPr marL="91403" marR="0" marT="17928" marB="17928" anchor="ctr">
                    <a:solidFill>
                      <a:srgbClr val="E3F1EF"/>
                    </a:solidFill>
                  </a:tcPr>
                </a:tc>
                <a:tc>
                  <a:txBody>
                    <a:bodyPr/>
                    <a:lstStyle/>
                    <a:p>
                      <a:pPr marL="0" algn="l" defTabSz="932559" rtl="0" eaLnBrk="1" latinLnBrk="0" hangingPunct="1">
                        <a:lnSpc>
                          <a:spcPct val="100000"/>
                        </a:lnSpc>
                      </a:pPr>
                      <a:r>
                        <a:rPr lang="en-US" sz="900" b="0" i="1" kern="1200">
                          <a:solidFill>
                            <a:schemeClr val="bg1">
                              <a:lumMod val="50000"/>
                            </a:schemeClr>
                          </a:solidFill>
                          <a:latin typeface="Segoe UI Semilight" panose="020B0402040204020203" pitchFamily="34" charset="0"/>
                          <a:ea typeface="Segoe UI" pitchFamily="34" charset="0"/>
                          <a:cs typeface="Segoe UI Semilight" panose="020B0402040204020203" pitchFamily="34" charset="0"/>
                        </a:rPr>
                        <a:t>VP, HR</a:t>
                      </a:r>
                    </a:p>
                  </a:txBody>
                  <a:tcPr marL="143428" marR="143428" marT="17928" marB="17928" anchor="ctr">
                    <a:solidFill>
                      <a:srgbClr val="E3F1EF"/>
                    </a:solidFill>
                  </a:tcPr>
                </a:tc>
                <a:tc>
                  <a:txBody>
                    <a:bodyPr/>
                    <a:lstStyle/>
                    <a:p>
                      <a:pPr marL="0" algn="l" defTabSz="932559" rtl="0" eaLnBrk="1" latinLnBrk="0" hangingPunct="1">
                        <a:lnSpc>
                          <a:spcPct val="100000"/>
                        </a:lnSpc>
                      </a:pPr>
                      <a:r>
                        <a:rPr lang="en-US" sz="900" b="0" i="1" kern="1200">
                          <a:solidFill>
                            <a:schemeClr val="bg1">
                              <a:lumMod val="50000"/>
                            </a:schemeClr>
                          </a:solidFill>
                          <a:latin typeface="Segoe UI Semilight" panose="020B0402040204020203" pitchFamily="34" charset="0"/>
                          <a:ea typeface="Segoe UI" pitchFamily="34" charset="0"/>
                          <a:cs typeface="Segoe UI Semilight" panose="020B0402040204020203" pitchFamily="34" charset="0"/>
                        </a:rPr>
                        <a:t>Jane Doe</a:t>
                      </a:r>
                    </a:p>
                  </a:txBody>
                  <a:tcPr marL="143428" marR="143428" marT="17928" marB="17928" anchor="ctr">
                    <a:solidFill>
                      <a:srgbClr val="E3F1EF"/>
                    </a:solidFill>
                  </a:tcPr>
                </a:tc>
                <a:extLst>
                  <a:ext uri="{0D108BD9-81ED-4DB2-BD59-A6C34878D82A}">
                    <a16:rowId xmlns:a16="http://schemas.microsoft.com/office/drawing/2014/main" val="10001"/>
                  </a:ext>
                </a:extLst>
              </a:tr>
              <a:tr h="443301">
                <a:tc vMerge="1">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EBEBEB"/>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000" kern="1200">
                          <a:latin typeface="Segoe UI Semibold" panose="020B0702040204020203" pitchFamily="34" charset="0"/>
                          <a:cs typeface="Segoe UI Semibold" panose="020B0702040204020203" pitchFamily="34" charset="0"/>
                        </a:rPr>
                        <a:t>Success Owner</a:t>
                      </a:r>
                      <a:endParaRPr lang="en-US" sz="1000" b="1" i="0" kern="1200">
                        <a:solidFill>
                          <a:srgbClr val="0278D4"/>
                        </a:solidFill>
                        <a:latin typeface="Segoe UI Semibold" panose="020B0702040204020203" pitchFamily="34" charset="0"/>
                        <a:ea typeface="+mn-ea"/>
                        <a:cs typeface="Segoe UI Semibold" panose="020B0702040204020203" pitchFamily="34" charset="0"/>
                      </a:endParaRPr>
                    </a:p>
                  </a:txBody>
                  <a:tcPr marL="89642" marR="89642" marT="17928" marB="17928" anchor="ctr">
                    <a:solidFill>
                      <a:srgbClr val="FFFFFF"/>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91403" marR="0"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extLst>
                  <a:ext uri="{0D108BD9-81ED-4DB2-BD59-A6C34878D82A}">
                    <a16:rowId xmlns:a16="http://schemas.microsoft.com/office/drawing/2014/main" val="10002"/>
                  </a:ext>
                </a:extLst>
              </a:tr>
              <a:tr h="443301">
                <a:tc vMerge="1">
                  <a:txBody>
                    <a:bodyPr/>
                    <a:lstStyle/>
                    <a:p>
                      <a:pPr marL="0" algn="l" defTabSz="932559" rtl="0" eaLnBrk="1" latinLnBrk="0" hangingPunct="1">
                        <a:lnSpc>
                          <a:spcPct val="100000"/>
                        </a:lnSpc>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EBEBEB"/>
                    </a:solidFill>
                  </a:tcPr>
                </a:tc>
                <a:tc>
                  <a:txBody>
                    <a:bodyPr/>
                    <a:lstStyle/>
                    <a:p>
                      <a:pPr marL="0" algn="l" defTabSz="932559" rtl="0" eaLnBrk="1" latinLnBrk="0" hangingPunct="1">
                        <a:lnSpc>
                          <a:spcPct val="100000"/>
                        </a:lnSpc>
                      </a:pPr>
                      <a:r>
                        <a:rPr lang="en-US" sz="1000" kern="1200">
                          <a:latin typeface="Segoe UI Semibold" panose="020B0702040204020203" pitchFamily="34" charset="0"/>
                          <a:cs typeface="Segoe UI Semibold" panose="020B0702040204020203" pitchFamily="34" charset="0"/>
                        </a:rPr>
                        <a:t>Program Manager</a:t>
                      </a:r>
                      <a:endParaRPr lang="en-US" sz="1000" b="1" i="0" kern="1200">
                        <a:solidFill>
                          <a:srgbClr val="0278D4"/>
                        </a:solidFill>
                        <a:latin typeface="Segoe UI Semibold" panose="020B0702040204020203" pitchFamily="34" charset="0"/>
                        <a:ea typeface="+mn-ea"/>
                        <a:cs typeface="Segoe UI Semibold" panose="020B0702040204020203" pitchFamily="34" charset="0"/>
                      </a:endParaRPr>
                    </a:p>
                  </a:txBody>
                  <a:tcPr marL="89642" marR="89642" marT="17928" marB="17928" anchor="ctr">
                    <a:solidFill>
                      <a:srgbClr val="E3F1EF"/>
                    </a:solidFill>
                  </a:tcPr>
                </a:tc>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91403" marR="0"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E3F1EF"/>
                    </a:solidFill>
                  </a:tcPr>
                </a:tc>
                <a:extLst>
                  <a:ext uri="{0D108BD9-81ED-4DB2-BD59-A6C34878D82A}">
                    <a16:rowId xmlns:a16="http://schemas.microsoft.com/office/drawing/2014/main" val="225390172"/>
                  </a:ext>
                </a:extLst>
              </a:tr>
              <a:tr h="443301">
                <a:tc vMerge="1">
                  <a:txBody>
                    <a:bodyPr/>
                    <a:lstStyle/>
                    <a:p>
                      <a:pPr marL="0" algn="l" defTabSz="932559" rtl="0" eaLnBrk="1" latinLnBrk="0" hangingPunct="1">
                        <a:lnSpc>
                          <a:spcPct val="100000"/>
                        </a:lnSpc>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rgbClr val="EBEBEB"/>
                    </a:solidFill>
                  </a:tcPr>
                </a:tc>
                <a:tc>
                  <a:txBody>
                    <a:bodyPr/>
                    <a:lstStyle/>
                    <a:p>
                      <a:pPr marL="0" algn="l" defTabSz="932559" rtl="0" eaLnBrk="1" latinLnBrk="0" hangingPunct="1">
                        <a:lnSpc>
                          <a:spcPct val="100000"/>
                        </a:lnSpc>
                      </a:pPr>
                      <a:r>
                        <a:rPr lang="en-US" sz="1000" kern="1200">
                          <a:latin typeface="Segoe UI Semibold" panose="020B0702040204020203" pitchFamily="34" charset="0"/>
                          <a:cs typeface="Segoe UI Semibold" panose="020B0702040204020203" pitchFamily="34" charset="0"/>
                        </a:rPr>
                        <a:t>Champions</a:t>
                      </a:r>
                      <a:endParaRPr lang="en-US" sz="1000" b="1" i="0" kern="1200">
                        <a:solidFill>
                          <a:srgbClr val="0278D4"/>
                        </a:solidFill>
                        <a:latin typeface="Segoe UI Semibold" panose="020B0702040204020203" pitchFamily="34" charset="0"/>
                        <a:ea typeface="+mn-ea"/>
                        <a:cs typeface="Segoe UI Semibold" panose="020B0702040204020203" pitchFamily="34" charset="0"/>
                      </a:endParaRPr>
                    </a:p>
                  </a:txBody>
                  <a:tcPr marL="89642" marR="89642"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91403" marR="0"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extLst>
                  <a:ext uri="{0D108BD9-81ED-4DB2-BD59-A6C34878D82A}">
                    <a16:rowId xmlns:a16="http://schemas.microsoft.com/office/drawing/2014/main" val="10003"/>
                  </a:ext>
                </a:extLst>
              </a:tr>
              <a:tr h="442760">
                <a:tc vMerge="1">
                  <a:txBody>
                    <a:bodyPr/>
                    <a:lstStyle/>
                    <a:p>
                      <a:pPr marL="0" algn="l" defTabSz="932559" rtl="0" eaLnBrk="1" latinLnBrk="0" hangingPunct="1">
                        <a:lnSpc>
                          <a:spcPct val="100000"/>
                        </a:lnSpc>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algn="l" defTabSz="932559" rtl="0" eaLnBrk="1" latinLnBrk="0" hangingPunct="1">
                        <a:lnSpc>
                          <a:spcPct val="100000"/>
                        </a:lnSpc>
                      </a:pPr>
                      <a:r>
                        <a:rPr lang="en-US" sz="1000" kern="1200">
                          <a:latin typeface="Segoe UI Semibold" panose="020B0702040204020203" pitchFamily="34" charset="0"/>
                          <a:cs typeface="Segoe UI Semibold" panose="020B0702040204020203" pitchFamily="34" charset="0"/>
                        </a:rPr>
                        <a:t>Training Lead</a:t>
                      </a:r>
                      <a:endParaRPr lang="en-US" sz="1000" b="1" i="0" kern="1200">
                        <a:solidFill>
                          <a:srgbClr val="0278D4"/>
                        </a:solidFill>
                        <a:latin typeface="Segoe UI Semibold" panose="020B0702040204020203" pitchFamily="34" charset="0"/>
                        <a:ea typeface="+mn-ea"/>
                        <a:cs typeface="Segoe UI Semibold" panose="020B0702040204020203" pitchFamily="34" charset="0"/>
                      </a:endParaRPr>
                    </a:p>
                  </a:txBody>
                  <a:tcPr marL="89642" marR="89642"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91403" marR="0"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E3F1EF"/>
                    </a:solidFill>
                  </a:tcPr>
                </a:tc>
                <a:extLst>
                  <a:ext uri="{0D108BD9-81ED-4DB2-BD59-A6C34878D82A}">
                    <a16:rowId xmlns:a16="http://schemas.microsoft.com/office/drawing/2014/main" val="10005"/>
                  </a:ext>
                </a:extLst>
              </a:tr>
              <a:tr h="469278">
                <a:tc vMerge="1">
                  <a:txBody>
                    <a:bodyPr/>
                    <a:lstStyle/>
                    <a:p>
                      <a:pPr marL="0" algn="l" defTabSz="932559" rtl="0" eaLnBrk="1" latinLnBrk="0" hangingPunct="1">
                        <a:lnSpc>
                          <a:spcPct val="100000"/>
                        </a:lnSpc>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algn="l" defTabSz="932559" rtl="0" eaLnBrk="1" latinLnBrk="0" hangingPunct="1">
                        <a:lnSpc>
                          <a:spcPct val="100000"/>
                        </a:lnSpc>
                      </a:pPr>
                      <a:r>
                        <a:rPr lang="en-US" sz="1000" kern="1200">
                          <a:latin typeface="Segoe UI Semibold" panose="020B0702040204020203" pitchFamily="34" charset="0"/>
                          <a:cs typeface="Segoe UI Semibold" panose="020B0702040204020203" pitchFamily="34" charset="0"/>
                        </a:rPr>
                        <a:t>Department Leads </a:t>
                      </a:r>
                      <a:r>
                        <a:rPr lang="en-US" sz="1000" kern="1200">
                          <a:latin typeface="Segoe UI Semilight" panose="020B0402040204020203" pitchFamily="34" charset="0"/>
                          <a:cs typeface="Segoe UI Semilight" panose="020B0402040204020203" pitchFamily="34" charset="0"/>
                        </a:rPr>
                        <a:t>(Stakeholders)</a:t>
                      </a:r>
                      <a:endParaRPr lang="en-US" sz="1000" b="1" i="0" kern="1200">
                        <a:solidFill>
                          <a:srgbClr val="0278D4"/>
                        </a:solidFill>
                        <a:latin typeface="Segoe UI Semilight" panose="020B0402040204020203" pitchFamily="34" charset="0"/>
                        <a:ea typeface="+mn-ea"/>
                        <a:cs typeface="Segoe UI Semilight" panose="020B0402040204020203" pitchFamily="34" charset="0"/>
                      </a:endParaRPr>
                    </a:p>
                  </a:txBody>
                  <a:tcPr marL="89642" marR="89642"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91403" marR="0"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extLst>
                  <a:ext uri="{0D108BD9-81ED-4DB2-BD59-A6C34878D82A}">
                    <a16:rowId xmlns:a16="http://schemas.microsoft.com/office/drawing/2014/main" val="1525268913"/>
                  </a:ext>
                </a:extLst>
              </a:tr>
              <a:tr h="442760">
                <a:tc vMerge="1">
                  <a:txBody>
                    <a:bodyPr/>
                    <a:lstStyle/>
                    <a:p>
                      <a:pPr marL="0" algn="l" defTabSz="932559" rtl="0" eaLnBrk="1" latinLnBrk="0" hangingPunct="1">
                        <a:lnSpc>
                          <a:spcPct val="100000"/>
                        </a:lnSpc>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algn="l" defTabSz="932559" rtl="0" eaLnBrk="1" latinLnBrk="0" hangingPunct="1">
                        <a:lnSpc>
                          <a:spcPct val="100000"/>
                        </a:lnSpc>
                      </a:pPr>
                      <a:r>
                        <a:rPr lang="en-US" sz="1000" kern="1200">
                          <a:latin typeface="Segoe UI Semibold" panose="020B0702040204020203" pitchFamily="34" charset="0"/>
                          <a:cs typeface="Segoe UI Semibold" panose="020B0702040204020203" pitchFamily="34" charset="0"/>
                        </a:rPr>
                        <a:t>IT Specialists</a:t>
                      </a:r>
                      <a:endParaRPr lang="en-US" sz="1000" b="1" i="0" kern="1200">
                        <a:solidFill>
                          <a:srgbClr val="0278D4"/>
                        </a:solidFill>
                        <a:latin typeface="Segoe UI Semibold" panose="020B0702040204020203" pitchFamily="34" charset="0"/>
                        <a:ea typeface="+mn-ea"/>
                        <a:cs typeface="Segoe UI Semibold" panose="020B0702040204020203" pitchFamily="34" charset="0"/>
                      </a:endParaRPr>
                    </a:p>
                  </a:txBody>
                  <a:tcPr marL="89642" marR="89642"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91403" marR="0"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E3F1EF"/>
                    </a:solidFill>
                  </a:tcPr>
                </a:tc>
                <a:extLst>
                  <a:ext uri="{0D108BD9-81ED-4DB2-BD59-A6C34878D82A}">
                    <a16:rowId xmlns:a16="http://schemas.microsoft.com/office/drawing/2014/main" val="2004875698"/>
                  </a:ext>
                </a:extLst>
              </a:tr>
              <a:tr h="442760">
                <a:tc vMerge="1">
                  <a:txBody>
                    <a:bodyPr/>
                    <a:lstStyle/>
                    <a:p>
                      <a:pPr marL="0" algn="l" defTabSz="932559" rtl="0" eaLnBrk="1" latinLnBrk="0" hangingPunct="1">
                        <a:lnSpc>
                          <a:spcPct val="100000"/>
                        </a:lnSpc>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algn="l" defTabSz="932559" rtl="0" eaLnBrk="1" latinLnBrk="0" hangingPunct="1">
                        <a:lnSpc>
                          <a:spcPct val="100000"/>
                        </a:lnSpc>
                      </a:pPr>
                      <a:r>
                        <a:rPr lang="en-US" sz="1000" kern="1200">
                          <a:latin typeface="Segoe UI Semibold" panose="020B0702040204020203" pitchFamily="34" charset="0"/>
                          <a:cs typeface="Segoe UI Semibold" panose="020B0702040204020203" pitchFamily="34" charset="0"/>
                        </a:rPr>
                        <a:t>Communication Lead</a:t>
                      </a:r>
                      <a:endParaRPr lang="en-US" sz="1000" b="1" i="0" kern="1200">
                        <a:solidFill>
                          <a:srgbClr val="0278D4"/>
                        </a:solidFill>
                        <a:latin typeface="Segoe UI Semibold" panose="020B0702040204020203" pitchFamily="34" charset="0"/>
                        <a:ea typeface="+mn-ea"/>
                        <a:cs typeface="Segoe UI Semibold" panose="020B0702040204020203" pitchFamily="34" charset="0"/>
                      </a:endParaRPr>
                    </a:p>
                  </a:txBody>
                  <a:tcPr marL="89642" marR="89642"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91403" marR="0"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extLst>
                  <a:ext uri="{0D108BD9-81ED-4DB2-BD59-A6C34878D82A}">
                    <a16:rowId xmlns:a16="http://schemas.microsoft.com/office/drawing/2014/main" val="1174585477"/>
                  </a:ext>
                </a:extLst>
              </a:tr>
              <a:tr h="442760">
                <a:tc vMerge="1">
                  <a:txBody>
                    <a:bodyPr/>
                    <a:lstStyle/>
                    <a:p>
                      <a:pPr marL="0" algn="l" defTabSz="932559" rtl="0" eaLnBrk="1" latinLnBrk="0" hangingPunct="1">
                        <a:lnSpc>
                          <a:spcPct val="100000"/>
                        </a:lnSpc>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marL="0" algn="l" defTabSz="932559" rtl="0" eaLnBrk="1" latinLnBrk="0" hangingPunct="1">
                        <a:lnSpc>
                          <a:spcPct val="100000"/>
                        </a:lnSpc>
                      </a:pPr>
                      <a:r>
                        <a:rPr lang="en-US" sz="1000" kern="1200">
                          <a:latin typeface="Segoe UI Semibold" panose="020B0702040204020203" pitchFamily="34" charset="0"/>
                          <a:cs typeface="Segoe UI Semibold" panose="020B0702040204020203" pitchFamily="34" charset="0"/>
                        </a:rPr>
                        <a:t>HR Manager</a:t>
                      </a:r>
                      <a:endParaRPr lang="en-US" sz="1000" b="1" i="0" kern="1200">
                        <a:solidFill>
                          <a:srgbClr val="0278D4"/>
                        </a:solidFill>
                        <a:latin typeface="Segoe UI Semibold" panose="020B0702040204020203" pitchFamily="34" charset="0"/>
                        <a:ea typeface="+mn-ea"/>
                        <a:cs typeface="Segoe UI Semibold" panose="020B0702040204020203" pitchFamily="34" charset="0"/>
                      </a:endParaRPr>
                    </a:p>
                  </a:txBody>
                  <a:tcPr marL="89642" marR="89642"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91403" marR="0"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E3F1E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E3F1EF"/>
                    </a:solidFill>
                  </a:tcPr>
                </a:tc>
                <a:extLst>
                  <a:ext uri="{0D108BD9-81ED-4DB2-BD59-A6C34878D82A}">
                    <a16:rowId xmlns:a16="http://schemas.microsoft.com/office/drawing/2014/main" val="3891193153"/>
                  </a:ext>
                </a:extLst>
              </a:tr>
              <a:tr h="469278">
                <a:tc vMerge="1">
                  <a:txBody>
                    <a:bodyPr/>
                    <a:lstStyle/>
                    <a:p>
                      <a:pPr marL="0" marR="0" indent="0" algn="l" defTabSz="932559" rtl="0" eaLnBrk="1" fontAlgn="auto" latinLnBrk="0" hangingPunct="1">
                        <a:lnSpc>
                          <a:spcPct val="100000"/>
                        </a:lnSpc>
                        <a:spcBef>
                          <a:spcPts val="0"/>
                        </a:spcBef>
                        <a:spcAft>
                          <a:spcPts val="0"/>
                        </a:spcAft>
                        <a:buClrTx/>
                        <a:buSzTx/>
                        <a:buFontTx/>
                        <a:buNone/>
                        <a:tabLst/>
                        <a:defRPr/>
                      </a:pPr>
                      <a:endParaRPr lang="en-US" sz="1200" b="1" i="0" kern="1200">
                        <a:solidFill>
                          <a:srgbClr val="0278D4"/>
                        </a:solidFill>
                        <a:latin typeface="Segoe UI Semibold" panose="020B0402040204020203" pitchFamily="34" charset="0"/>
                        <a:ea typeface="+mn-ea"/>
                        <a:cs typeface="Segoe UI Semibold" panose="020B0402040204020203" pitchFamily="34" charset="0"/>
                      </a:endParaRPr>
                    </a:p>
                  </a:txBody>
                  <a:tcPr marL="89642" marR="89642" marT="17928" marB="1792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000" kern="1200">
                          <a:latin typeface="Segoe UI Semibold" panose="020B0702040204020203" pitchFamily="34" charset="0"/>
                          <a:cs typeface="Segoe UI Semibold" panose="020B0702040204020203" pitchFamily="34" charset="0"/>
                        </a:rPr>
                        <a:t>Community Manager</a:t>
                      </a:r>
                      <a:endParaRPr lang="en-US" sz="1000" b="1" i="0" kern="1200">
                        <a:solidFill>
                          <a:srgbClr val="0278D4"/>
                        </a:solidFill>
                        <a:latin typeface="Segoe UI Semibold" panose="020B0702040204020203" pitchFamily="34" charset="0"/>
                        <a:ea typeface="+mn-ea"/>
                        <a:cs typeface="Segoe UI Semibold" panose="020B0702040204020203" pitchFamily="34" charset="0"/>
                      </a:endParaRPr>
                    </a:p>
                  </a:txBody>
                  <a:tcPr marL="89642" marR="89642" marT="17928" marB="17928" anchor="ctr">
                    <a:solidFill>
                      <a:srgbClr val="FFFFFF"/>
                    </a:solidFill>
                  </a:tcPr>
                </a:tc>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91403" marR="0"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tc>
                  <a:txBody>
                    <a:bodyPr/>
                    <a:lstStyle/>
                    <a:p>
                      <a:pPr marL="0" algn="l" defTabSz="932559" rtl="0" eaLnBrk="1" latinLnBrk="0" hangingPunct="1">
                        <a:lnSpc>
                          <a:spcPct val="100000"/>
                        </a:lnSpc>
                      </a:pPr>
                      <a:endParaRPr lang="en-US" sz="1000" b="0" i="0" kern="1200">
                        <a:solidFill>
                          <a:srgbClr val="000000"/>
                        </a:solidFill>
                        <a:latin typeface="Segoe UI Semilight" panose="020B0402040204020203" pitchFamily="34" charset="0"/>
                        <a:ea typeface="Segoe UI" pitchFamily="34" charset="0"/>
                        <a:cs typeface="Segoe UI Semilight" panose="020B0402040204020203" pitchFamily="34" charset="0"/>
                      </a:endParaRPr>
                    </a:p>
                  </a:txBody>
                  <a:tcPr marL="143428" marR="143428" marT="17928" marB="17928" anchor="ctr">
                    <a:solidFill>
                      <a:srgbClr val="FFFFFF"/>
                    </a:solidFill>
                  </a:tcPr>
                </a:tc>
                <a:extLst>
                  <a:ext uri="{0D108BD9-81ED-4DB2-BD59-A6C34878D82A}">
                    <a16:rowId xmlns:a16="http://schemas.microsoft.com/office/drawing/2014/main" val="3193430906"/>
                  </a:ext>
                </a:extLst>
              </a:tr>
            </a:tbl>
          </a:graphicData>
        </a:graphic>
      </p:graphicFrame>
    </p:spTree>
    <p:extLst>
      <p:ext uri="{BB962C8B-B14F-4D97-AF65-F5344CB8AC3E}">
        <p14:creationId xmlns:p14="http://schemas.microsoft.com/office/powerpoint/2010/main" val="25806371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69222-F063-48CC-88D8-F5ABA865CD8B}"/>
              </a:ext>
            </a:extLst>
          </p:cNvPr>
          <p:cNvSpPr txBox="1">
            <a:spLocks/>
          </p:cNvSpPr>
          <p:nvPr/>
        </p:nvSpPr>
        <p:spPr>
          <a:xfrm>
            <a:off x="361910" y="2700297"/>
            <a:ext cx="5217059" cy="22560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588"/>
              </a:spcAft>
              <a:buClrTx/>
              <a:buSzTx/>
              <a:buFontTx/>
              <a:buNone/>
              <a:tabLst/>
              <a:defRPr/>
            </a:pPr>
            <a:r>
              <a:rPr kumimoji="0" lang="en-NZ" sz="1800" b="0" i="0" u="none" strike="noStrike" kern="1200" cap="none" spc="0" normalizeH="0" baseline="0" noProof="0">
                <a:ln>
                  <a:noFill/>
                </a:ln>
                <a:solidFill>
                  <a:srgbClr val="2F2F2F"/>
                </a:solidFill>
                <a:effectLst/>
                <a:uLnTx/>
                <a:uFillTx/>
                <a:latin typeface="Segoe UI Semilight" panose="020B0402040204020203" pitchFamily="34" charset="0"/>
                <a:ea typeface="+mj-ea"/>
                <a:cs typeface="Segoe UI Semilight" panose="020B0402040204020203" pitchFamily="34" charset="0"/>
              </a:rPr>
              <a:t>Use the following slides to identify the business scenarios you plan to enable with Microsoft 365, then work through the prioritization exercise. </a:t>
            </a:r>
          </a:p>
          <a:p>
            <a:pPr marL="0" marR="0" lvl="0" indent="0" algn="l" defTabSz="914400" rtl="0" eaLnBrk="1" fontAlgn="auto" latinLnBrk="0" hangingPunct="1">
              <a:lnSpc>
                <a:spcPct val="100000"/>
              </a:lnSpc>
              <a:spcBef>
                <a:spcPct val="0"/>
              </a:spcBef>
              <a:spcAft>
                <a:spcPts val="588"/>
              </a:spcAft>
              <a:buClrTx/>
              <a:buSzTx/>
              <a:buFontTx/>
              <a:buNone/>
              <a:tabLst/>
              <a:defRPr/>
            </a:pPr>
            <a:endParaRPr kumimoji="0" lang="en-NZ" sz="1800" b="0" i="0" u="none" strike="noStrike" kern="1200" cap="none" spc="0" normalizeH="0" baseline="0" noProof="0">
              <a:ln>
                <a:noFill/>
              </a:ln>
              <a:solidFill>
                <a:srgbClr val="2F2F2F"/>
              </a:solidFill>
              <a:effectLst/>
              <a:uLnTx/>
              <a:uFillTx/>
              <a:latin typeface="Segoe UI Semilight" panose="020B0402040204020203" pitchFamily="34" charset="0"/>
              <a:ea typeface="+mj-ea"/>
              <a:cs typeface="Segoe UI Semilight" panose="020B0402040204020203" pitchFamily="34" charset="0"/>
            </a:endParaRPr>
          </a:p>
          <a:p>
            <a:pPr marL="0" marR="0" lvl="0" indent="0" algn="l" defTabSz="914400" rtl="0" eaLnBrk="1" fontAlgn="auto" latinLnBrk="0" hangingPunct="1">
              <a:lnSpc>
                <a:spcPct val="100000"/>
              </a:lnSpc>
              <a:spcBef>
                <a:spcPct val="0"/>
              </a:spcBef>
              <a:spcAft>
                <a:spcPts val="588"/>
              </a:spcAft>
              <a:buClrTx/>
              <a:buSzTx/>
              <a:buFontTx/>
              <a:buNone/>
              <a:tabLst/>
              <a:defRPr/>
            </a:pPr>
            <a:r>
              <a:rPr kumimoji="0" lang="en-NZ" sz="1800" b="0" i="0" u="none" strike="noStrike" kern="1200" cap="none" spc="0" normalizeH="0" baseline="0" noProof="0">
                <a:ln>
                  <a:noFill/>
                </a:ln>
                <a:solidFill>
                  <a:srgbClr val="2F2F2F"/>
                </a:solidFill>
                <a:effectLst/>
                <a:uLnTx/>
                <a:uFillTx/>
                <a:latin typeface="Segoe UI Semilight" panose="020B0402040204020203" pitchFamily="34" charset="0"/>
                <a:ea typeface="+mj-ea"/>
                <a:cs typeface="Segoe UI Semilight" panose="020B0402040204020203" pitchFamily="34" charset="0"/>
              </a:rPr>
              <a:t>Leverage this content to develop key messaging in your Awareness and Training engagements.</a:t>
            </a:r>
          </a:p>
        </p:txBody>
      </p:sp>
      <p:sp>
        <p:nvSpPr>
          <p:cNvPr id="3" name="Title 2">
            <a:extLst>
              <a:ext uri="{FF2B5EF4-FFF2-40B4-BE49-F238E27FC236}">
                <a16:creationId xmlns:a16="http://schemas.microsoft.com/office/drawing/2014/main" id="{CEBB5527-718F-48BC-AEB2-E52120FE082E}"/>
              </a:ext>
            </a:extLst>
          </p:cNvPr>
          <p:cNvSpPr txBox="1">
            <a:spLocks/>
          </p:cNvSpPr>
          <p:nvPr/>
        </p:nvSpPr>
        <p:spPr>
          <a:xfrm>
            <a:off x="361910" y="1368425"/>
            <a:ext cx="4362490" cy="936625"/>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NZ" sz="3200" spc="-100">
                <a:solidFill>
                  <a:srgbClr val="000000"/>
                </a:solidFill>
                <a:latin typeface="Segoe UI Semibold" panose="020B0402040204020203" pitchFamily="34" charset="0"/>
                <a:cs typeface="Segoe UI Semibold" panose="020B0402040204020203" pitchFamily="34" charset="0"/>
              </a:rPr>
              <a:t>Identify and prioritize</a:t>
            </a:r>
            <a:br>
              <a:rPr lang="en-NZ" sz="3200" spc="-100">
                <a:solidFill>
                  <a:srgbClr val="000000"/>
                </a:solidFill>
                <a:latin typeface="Segoe UI Semibold" panose="020B0402040204020203" pitchFamily="34" charset="0"/>
                <a:cs typeface="Segoe UI Semibold" panose="020B0402040204020203" pitchFamily="34" charset="0"/>
              </a:rPr>
            </a:br>
            <a:r>
              <a:rPr lang="en-NZ" sz="3200" spc="-100">
                <a:solidFill>
                  <a:srgbClr val="000000"/>
                </a:solidFill>
                <a:latin typeface="Segoe UI Semibold" panose="020B0402040204020203" pitchFamily="34" charset="0"/>
                <a:cs typeface="Segoe UI Semibold" panose="020B0402040204020203" pitchFamily="34" charset="0"/>
              </a:rPr>
              <a:t>your Scenarios</a:t>
            </a:r>
          </a:p>
        </p:txBody>
      </p:sp>
    </p:spTree>
    <p:extLst>
      <p:ext uri="{BB962C8B-B14F-4D97-AF65-F5344CB8AC3E}">
        <p14:creationId xmlns:p14="http://schemas.microsoft.com/office/powerpoint/2010/main" val="26395068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275BBE3-F8E6-BD43-AA09-9E86D4EBDDC0}"/>
              </a:ext>
            </a:extLst>
          </p:cNvPr>
          <p:cNvSpPr/>
          <p:nvPr/>
        </p:nvSpPr>
        <p:spPr bwMode="auto">
          <a:xfrm>
            <a:off x="1" y="2678461"/>
            <a:ext cx="12192000" cy="3658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74B47"/>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E6752E7B-89AD-444A-9D05-6ECE6D2530C2}"/>
              </a:ext>
            </a:extLst>
          </p:cNvPr>
          <p:cNvSpPr/>
          <p:nvPr/>
        </p:nvSpPr>
        <p:spPr>
          <a:xfrm>
            <a:off x="404037" y="2889592"/>
            <a:ext cx="5415516" cy="754607"/>
          </a:xfrm>
          <a:prstGeom prst="rect">
            <a:avLst/>
          </a:prstGeom>
        </p:spPr>
        <p:txBody>
          <a:bodyPr wrap="square" lIns="90000" tIns="90000" rIns="90000" bIns="90000" anchor="t">
            <a:spAutoFit/>
          </a:bodyPr>
          <a:lstStyle/>
          <a:p>
            <a:pPr marL="0" marR="0" lvl="1" algn="l" defTabSz="914400" rtl="0" eaLnBrk="1" fontAlgn="base" latinLnBrk="0" hangingPunct="1">
              <a:lnSpc>
                <a:spcPts val="1600"/>
              </a:lnSpc>
              <a:spcBef>
                <a:spcPct val="0"/>
              </a:spcBef>
              <a:spcAft>
                <a:spcPts val="1200"/>
              </a:spcAft>
              <a:buClr>
                <a:srgbClr val="274B47"/>
              </a:buClr>
              <a:buSzPct val="90000"/>
              <a:tabLst/>
              <a:defRPr/>
            </a:pPr>
            <a:r>
              <a:rPr kumimoji="0" lang="en-US" sz="1800" b="1" i="0" u="none" strike="noStrike" kern="1200" cap="none" spc="0" normalizeH="0" baseline="0" noProof="0">
                <a:ln>
                  <a:noFill/>
                </a:ln>
                <a:solidFill>
                  <a:srgbClr val="274B47"/>
                </a:solidFill>
                <a:effectLst/>
                <a:uLnTx/>
                <a:uFillTx/>
                <a:latin typeface="Segoe UI Semibold"/>
                <a:cs typeface="Segoe UI Semibold"/>
              </a:rPr>
              <a:t>Scenario identified</a:t>
            </a:r>
            <a:endParaRPr kumimoji="0" lang="en-US" sz="1800" b="1" i="0" u="none" strike="noStrike" kern="1200" cap="none" spc="0" normalizeH="0" baseline="0" noProof="0">
              <a:ln>
                <a:noFill/>
              </a:ln>
              <a:effectLst/>
              <a:uLnTx/>
              <a:uFillTx/>
              <a:latin typeface="Segoe UI Semibold"/>
              <a:cs typeface="Segoe UI Semibold"/>
            </a:endParaRPr>
          </a:p>
          <a:p>
            <a:pPr marL="285750" lvl="1" indent="-285750" defTabSz="913748" fontAlgn="base">
              <a:lnSpc>
                <a:spcPts val="1800"/>
              </a:lnSpc>
              <a:spcBef>
                <a:spcPct val="0"/>
              </a:spcBef>
              <a:spcAft>
                <a:spcPts val="1200"/>
              </a:spcAft>
              <a:buClr>
                <a:srgbClr val="274B47"/>
              </a:buClr>
              <a:buSzPct val="90000"/>
              <a:buFont typeface="Courier New" panose="02070309020205020404" pitchFamily="49" charset="0"/>
              <a:buChar char="o"/>
              <a:defRPr/>
            </a:pPr>
            <a:r>
              <a:rPr lang="en-US" sz="1400">
                <a:latin typeface="Segoe UI Semilight"/>
                <a:cs typeface="Segoe UI Semilight"/>
              </a:rPr>
              <a:t> </a:t>
            </a:r>
            <a:r>
              <a:rPr kumimoji="0" lang="en-US" sz="1400" b="0" i="0" u="none" strike="noStrike" kern="1200" cap="none" spc="0" normalizeH="0" baseline="0" noProof="0">
                <a:ln>
                  <a:noFill/>
                </a:ln>
                <a:effectLst/>
                <a:uLnTx/>
                <a:uFillTx/>
                <a:latin typeface="Segoe UI Semilight"/>
                <a:cs typeface="Segoe UI Semilight"/>
              </a:rPr>
              <a:t> </a:t>
            </a:r>
            <a:r>
              <a:rPr kumimoji="0" lang="en-US" sz="1400" b="0" i="1" u="none" strike="noStrike" kern="1200" cap="none" spc="0" normalizeH="0" baseline="0" noProof="0">
                <a:ln>
                  <a:noFill/>
                </a:ln>
                <a:effectLst/>
                <a:uLnTx/>
                <a:uFillTx/>
                <a:latin typeface="Segoe UI Semilight"/>
                <a:cs typeface="Segoe UI Semilight"/>
              </a:rPr>
              <a:t>Be productive on the road</a:t>
            </a:r>
            <a:r>
              <a:rPr lang="en-US" sz="1400" i="1">
                <a:latin typeface="Segoe UI Semilight"/>
                <a:cs typeface="Segoe UI Semilight"/>
              </a:rPr>
              <a:t>.</a:t>
            </a:r>
            <a:endParaRPr lang="en-US" sz="1400" b="0" i="1" u="none" strike="noStrike" kern="1200" cap="none" spc="0" baseline="0" noProof="0">
              <a:latin typeface="Segoe UI Semilight" panose="020B0402040204020203" pitchFamily="34" charset="0"/>
              <a:cs typeface="Segoe UI Semilight" panose="020B0402040204020203" pitchFamily="34" charset="0"/>
            </a:endParaRPr>
          </a:p>
        </p:txBody>
      </p:sp>
      <p:sp>
        <p:nvSpPr>
          <p:cNvPr id="20" name="Title 1">
            <a:extLst>
              <a:ext uri="{FF2B5EF4-FFF2-40B4-BE49-F238E27FC236}">
                <a16:creationId xmlns:a16="http://schemas.microsoft.com/office/drawing/2014/main" id="{212718B0-D0AB-B74D-9F69-A7013E5FE6F5}"/>
              </a:ext>
            </a:extLst>
          </p:cNvPr>
          <p:cNvSpPr txBox="1">
            <a:spLocks/>
          </p:cNvSpPr>
          <p:nvPr/>
        </p:nvSpPr>
        <p:spPr>
          <a:xfrm>
            <a:off x="337972" y="914400"/>
            <a:ext cx="11347450" cy="492125"/>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2F2F2F"/>
                </a:solidFill>
                <a:effectLst/>
                <a:uLnTx/>
                <a:uFillTx/>
                <a:latin typeface="Segoe UI Semibold"/>
                <a:ea typeface="+mn-ea"/>
                <a:cs typeface="Segoe UI" pitchFamily="34" charset="0"/>
              </a:rPr>
              <a:t>Explore the </a:t>
            </a:r>
            <a:r>
              <a:rPr kumimoji="0" lang="en-US" sz="3200" b="0" i="0" u="none" strike="noStrike" kern="1200" cap="none" spc="0" normalizeH="0" baseline="0" noProof="0">
                <a:ln w="3175">
                  <a:noFill/>
                </a:ln>
                <a:solidFill>
                  <a:schemeClr val="accent1"/>
                </a:solidFill>
                <a:effectLst/>
                <a:uLnTx/>
                <a:uFillTx/>
                <a:latin typeface="Segoe UI Semibold"/>
                <a:ea typeface="+mn-ea"/>
                <a:hlinkClick r:id="rId3">
                  <a:extLst>
                    <a:ext uri="{A12FA001-AC4F-418D-AE19-62706E023703}">
                      <ahyp:hlinkClr xmlns:ahyp="http://schemas.microsoft.com/office/drawing/2018/hyperlinkcolor" val="tx"/>
                    </a:ext>
                  </a:extLst>
                </a:hlinkClick>
              </a:rPr>
              <a:t>Productivity Library</a:t>
            </a:r>
            <a:endParaRPr kumimoji="0" lang="en-NZ" sz="3200" b="1" i="0" u="none" strike="noStrike" kern="1200" cap="none" spc="-100" normalizeH="0" baseline="0" noProof="0">
              <a:ln w="3175">
                <a:noFill/>
              </a:ln>
              <a:solidFill>
                <a:schemeClr val="accent1"/>
              </a:solidFill>
              <a:effectLst/>
              <a:uLnTx/>
              <a:uFillTx/>
              <a:latin typeface="Segoe UI Semibold" panose="020B0402040204020203" pitchFamily="34" charset="0"/>
              <a:ea typeface="+mn-ea"/>
              <a:cs typeface="Segoe UI Semibold" panose="020B0402040204020203" pitchFamily="34" charset="0"/>
            </a:endParaRPr>
          </a:p>
        </p:txBody>
      </p:sp>
      <p:sp>
        <p:nvSpPr>
          <p:cNvPr id="21" name="Rectangle 20">
            <a:extLst>
              <a:ext uri="{FF2B5EF4-FFF2-40B4-BE49-F238E27FC236}">
                <a16:creationId xmlns:a16="http://schemas.microsoft.com/office/drawing/2014/main" id="{1550B8DF-60DD-EB44-A5BF-7DF37F0147AA}"/>
              </a:ext>
            </a:extLst>
          </p:cNvPr>
          <p:cNvSpPr/>
          <p:nvPr/>
        </p:nvSpPr>
        <p:spPr>
          <a:xfrm>
            <a:off x="337972" y="1617656"/>
            <a:ext cx="12192000" cy="369332"/>
          </a:xfrm>
          <a:prstGeom prst="rect">
            <a:avLst/>
          </a:prstGeom>
        </p:spPr>
        <p:txBody>
          <a:bodyPr wrap="square" anchor="t">
            <a:spAutoFit/>
          </a:bodyPr>
          <a:lstStyle/>
          <a:p>
            <a:pPr>
              <a:defRPr/>
            </a:pPr>
            <a:r>
              <a:rPr kumimoji="0" lang="en-NZ" sz="1800" b="0" i="0" u="none" strike="noStrike" kern="1200" cap="none" spc="0" normalizeH="0" baseline="0" noProof="0">
                <a:ln>
                  <a:noFill/>
                </a:ln>
                <a:effectLst/>
                <a:uLnTx/>
                <a:uFillTx/>
                <a:latin typeface="Segoe UI Semilight"/>
                <a:cs typeface="Segoe UI Semilight"/>
              </a:rPr>
              <a:t>Search by role, </a:t>
            </a:r>
            <a:r>
              <a:rPr lang="en-NZ">
                <a:latin typeface="Segoe UI Semilight"/>
                <a:cs typeface="Segoe UI Semilight"/>
              </a:rPr>
              <a:t>department, or tool</a:t>
            </a:r>
            <a:r>
              <a:rPr kumimoji="0" lang="en-NZ" sz="1800" b="0" i="0" u="none" strike="noStrike" kern="1200" cap="none" spc="0" normalizeH="0" baseline="0" noProof="0">
                <a:ln>
                  <a:noFill/>
                </a:ln>
                <a:effectLst/>
                <a:uLnTx/>
                <a:uFillTx/>
                <a:latin typeface="Segoe UI Semilight"/>
                <a:cs typeface="Segoe UI Semilight"/>
              </a:rPr>
              <a:t> to </a:t>
            </a:r>
            <a:r>
              <a:rPr lang="en-NZ">
                <a:latin typeface="Segoe UI Semilight"/>
                <a:cs typeface="Segoe UI Semilight"/>
              </a:rPr>
              <a:t>find</a:t>
            </a:r>
            <a:r>
              <a:rPr kumimoji="0" lang="en-NZ" sz="1800" b="0" i="0" u="none" strike="noStrike" kern="1200" cap="none" spc="0" normalizeH="0" baseline="0" noProof="0">
                <a:ln>
                  <a:noFill/>
                </a:ln>
                <a:effectLst/>
                <a:uLnTx/>
                <a:uFillTx/>
                <a:latin typeface="Segoe UI Semilight"/>
                <a:cs typeface="Segoe UI Semilight"/>
              </a:rPr>
              <a:t> </a:t>
            </a:r>
            <a:r>
              <a:rPr lang="en-NZ">
                <a:latin typeface="Segoe UI Semilight"/>
                <a:cs typeface="Segoe UI Semilight"/>
              </a:rPr>
              <a:t>out how other organizations have solved their</a:t>
            </a:r>
            <a:r>
              <a:rPr kumimoji="0" lang="en-NZ" sz="1800" b="0" i="0" u="none" strike="noStrike" kern="1200" cap="none" spc="0" normalizeH="0" baseline="0" noProof="0">
                <a:ln>
                  <a:noFill/>
                </a:ln>
                <a:effectLst/>
                <a:uLnTx/>
                <a:uFillTx/>
                <a:latin typeface="Segoe UI Semilight"/>
                <a:cs typeface="Segoe UI Semilight"/>
              </a:rPr>
              <a:t> business challenges.</a:t>
            </a:r>
            <a:endParaRPr lang="en-NZ" sz="1800" b="0" i="0" u="none" strike="noStrike" kern="1200" cap="none" spc="0" baseline="0" noProof="0">
              <a:latin typeface="Segoe UI Semilight"/>
              <a:cs typeface="Segoe UI Semilight"/>
            </a:endParaRPr>
          </a:p>
        </p:txBody>
      </p:sp>
      <p:sp>
        <p:nvSpPr>
          <p:cNvPr id="11" name="Rectangle 10">
            <a:extLst>
              <a:ext uri="{FF2B5EF4-FFF2-40B4-BE49-F238E27FC236}">
                <a16:creationId xmlns:a16="http://schemas.microsoft.com/office/drawing/2014/main" id="{1793B900-B0D0-48F3-86DC-ABE92958E47D}"/>
              </a:ext>
            </a:extLst>
          </p:cNvPr>
          <p:cNvSpPr/>
          <p:nvPr/>
        </p:nvSpPr>
        <p:spPr>
          <a:xfrm>
            <a:off x="6011697" y="2889592"/>
            <a:ext cx="5415516" cy="985439"/>
          </a:xfrm>
          <a:prstGeom prst="rect">
            <a:avLst/>
          </a:prstGeom>
        </p:spPr>
        <p:txBody>
          <a:bodyPr wrap="square" lIns="90000" tIns="90000" rIns="90000" bIns="90000">
            <a:spAutoFit/>
          </a:bodyPr>
          <a:lstStyle/>
          <a:p>
            <a:pPr marL="0" marR="0" lvl="1" algn="l" defTabSz="914400" rtl="0" eaLnBrk="1" fontAlgn="base" latinLnBrk="0" hangingPunct="1">
              <a:lnSpc>
                <a:spcPts val="1600"/>
              </a:lnSpc>
              <a:spcBef>
                <a:spcPct val="0"/>
              </a:spcBef>
              <a:spcAft>
                <a:spcPts val="1200"/>
              </a:spcAft>
              <a:buClr>
                <a:srgbClr val="274B47"/>
              </a:buClr>
              <a:buSzPct val="90000"/>
              <a:tabLst/>
              <a:defRPr/>
            </a:pPr>
            <a:r>
              <a:rPr kumimoji="0" lang="en-NZ" sz="1800" b="1" i="0" u="none" strike="noStrike" kern="1200" cap="none" spc="0" normalizeH="0" baseline="0" noProof="0">
                <a:ln>
                  <a:noFill/>
                </a:ln>
                <a:solidFill>
                  <a:srgbClr val="274B47"/>
                </a:solidFill>
                <a:effectLst/>
                <a:uLnTx/>
                <a:uFillTx/>
                <a:latin typeface="Segoe UI Semibold" panose="020B0402040204020203" pitchFamily="34" charset="0"/>
                <a:ea typeface="+mn-ea"/>
                <a:cs typeface="Segoe UI Semibold" panose="020B0402040204020203" pitchFamily="34" charset="0"/>
              </a:rPr>
              <a:t>How it applies to my organization</a:t>
            </a:r>
            <a:endParaRPr kumimoji="0" lang="en-NZ" sz="1800" b="1" i="0" u="none" strike="noStrike" kern="1200" cap="none" spc="0" normalizeH="0" baseline="0" noProof="0">
              <a:ln>
                <a:noFill/>
              </a:ln>
              <a:effectLst/>
              <a:uLnTx/>
              <a:uFillTx/>
              <a:latin typeface="Segoe UI Semibold" panose="020B0402040204020203" pitchFamily="34" charset="0"/>
              <a:ea typeface="+mn-ea"/>
              <a:cs typeface="Segoe UI Semibold" panose="020B0402040204020203" pitchFamily="34" charset="0"/>
            </a:endParaRPr>
          </a:p>
          <a:p>
            <a:pPr marL="285750" marR="0" lvl="1" indent="-285750" algn="l" defTabSz="913748" rtl="0" eaLnBrk="1" fontAlgn="base" latinLnBrk="0" hangingPunct="1">
              <a:lnSpc>
                <a:spcPts val="1800"/>
              </a:lnSpc>
              <a:spcBef>
                <a:spcPct val="0"/>
              </a:spcBef>
              <a:spcAft>
                <a:spcPts val="1200"/>
              </a:spcAft>
              <a:buClr>
                <a:srgbClr val="274B47"/>
              </a:buClr>
              <a:buSzPct val="90000"/>
              <a:buFont typeface="Courier New" panose="02070309020205020404" pitchFamily="49" charset="0"/>
              <a:buChar char="o"/>
              <a:tabLst/>
              <a:defRPr/>
            </a:pPr>
            <a:r>
              <a:rPr lang="en-US" sz="1400" i="1">
                <a:latin typeface="Segoe UI Semilight" panose="020B0402040204020203" pitchFamily="34" charset="0"/>
                <a:cs typeface="Segoe UI Semilight" panose="020B0402040204020203" pitchFamily="34" charset="0"/>
              </a:rPr>
              <a:t>Provides field sales teams ways to easily store, share, and update files from any device during travel.</a:t>
            </a:r>
            <a:endParaRPr kumimoji="0" lang="en-US" sz="1400" b="0" i="1"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89751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275BBE3-F8E6-BD43-AA09-9E86D4EBDDC0}"/>
              </a:ext>
            </a:extLst>
          </p:cNvPr>
          <p:cNvSpPr/>
          <p:nvPr/>
        </p:nvSpPr>
        <p:spPr bwMode="auto">
          <a:xfrm>
            <a:off x="1" y="2678461"/>
            <a:ext cx="12192000" cy="38584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E6752E7B-89AD-444A-9D05-6ECE6D2530C2}"/>
              </a:ext>
            </a:extLst>
          </p:cNvPr>
          <p:cNvSpPr/>
          <p:nvPr/>
        </p:nvSpPr>
        <p:spPr>
          <a:xfrm>
            <a:off x="404037" y="2889592"/>
            <a:ext cx="5285563" cy="3447652"/>
          </a:xfrm>
          <a:prstGeom prst="rect">
            <a:avLst/>
          </a:prstGeom>
        </p:spPr>
        <p:txBody>
          <a:bodyPr wrap="square" lIns="90000" tIns="90000" rIns="90000" bIns="90000">
            <a:spAutoFit/>
          </a:bodyPr>
          <a:lstStyle/>
          <a:p>
            <a:pPr marL="0" marR="0" lvl="1" indent="0" algn="l" defTabSz="914400" rtl="0" eaLnBrk="1" fontAlgn="base" latinLnBrk="0" hangingPunct="1">
              <a:lnSpc>
                <a:spcPts val="1600"/>
              </a:lnSpc>
              <a:spcBef>
                <a:spcPct val="0"/>
              </a:spcBef>
              <a:spcAft>
                <a:spcPts val="1200"/>
              </a:spcAft>
              <a:buClr>
                <a:srgbClr val="DC3C00"/>
              </a:buClr>
              <a:buSzPct val="90000"/>
              <a:buFontTx/>
              <a:buNone/>
              <a:tabLst/>
              <a:defRPr/>
            </a:pPr>
            <a:r>
              <a:rPr kumimoji="0" lang="en-US" sz="1800" b="1" i="0" u="none" strike="noStrike" kern="1200" cap="none" spc="0" normalizeH="0" baseline="0" noProof="0">
                <a:ln>
                  <a:noFill/>
                </a:ln>
                <a:solidFill>
                  <a:srgbClr val="274B47"/>
                </a:solidFill>
                <a:effectLst/>
                <a:uLnTx/>
                <a:uFillTx/>
                <a:latin typeface="Segoe UI Semibold" panose="020B0402040204020203" pitchFamily="34" charset="0"/>
                <a:ea typeface="+mn-ea"/>
                <a:cs typeface="Segoe UI Semibold" panose="020B0402040204020203" pitchFamily="34" charset="0"/>
              </a:rPr>
              <a:t>Questions to drive the conversation</a:t>
            </a:r>
          </a:p>
          <a:p>
            <a:pPr marL="285750" marR="0" lvl="1" indent="-285750" algn="l" defTabSz="913748" rtl="0" eaLnBrk="1" fontAlgn="base" latinLnBrk="0" hangingPunct="1">
              <a:lnSpc>
                <a:spcPts val="1800"/>
              </a:lnSpc>
              <a:spcBef>
                <a:spcPct val="0"/>
              </a:spcBef>
              <a:spcAft>
                <a:spcPts val="1200"/>
              </a:spcAft>
              <a:buClr>
                <a:srgbClr val="274B47"/>
              </a:buClr>
              <a:buSzPct val="90000"/>
              <a:buFont typeface="Courier New" panose="02070309020205020404" pitchFamily="49" charset="0"/>
              <a:buChar char="o"/>
              <a:tabLst/>
              <a:defRPr/>
            </a:pPr>
            <a:r>
              <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What are some of our organization’s challenges or pain points related to communication and collaboration?</a:t>
            </a:r>
          </a:p>
          <a:p>
            <a:pPr marL="285750" marR="0" lvl="1" indent="-285750" algn="l" defTabSz="913748" rtl="0" eaLnBrk="1" fontAlgn="base" latinLnBrk="0" hangingPunct="1">
              <a:lnSpc>
                <a:spcPts val="1800"/>
              </a:lnSpc>
              <a:spcBef>
                <a:spcPct val="0"/>
              </a:spcBef>
              <a:spcAft>
                <a:spcPts val="1200"/>
              </a:spcAft>
              <a:buClr>
                <a:srgbClr val="274B47"/>
              </a:buClr>
              <a:buSzPct val="90000"/>
              <a:buFont typeface="Courier New" panose="02070309020205020404" pitchFamily="49" charset="0"/>
              <a:buChar char="o"/>
              <a:tabLst/>
              <a:defRPr/>
            </a:pPr>
            <a:r>
              <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What are the areas in which our organization would like to improve?</a:t>
            </a:r>
          </a:p>
          <a:p>
            <a:pPr marL="285750" marR="0" lvl="1" indent="-285750" algn="l" defTabSz="913748" rtl="0" eaLnBrk="1" fontAlgn="base" latinLnBrk="0" hangingPunct="1">
              <a:lnSpc>
                <a:spcPts val="1800"/>
              </a:lnSpc>
              <a:spcBef>
                <a:spcPct val="0"/>
              </a:spcBef>
              <a:spcAft>
                <a:spcPts val="1200"/>
              </a:spcAft>
              <a:buClr>
                <a:srgbClr val="274B47"/>
              </a:buClr>
              <a:buSzPct val="90000"/>
              <a:buFont typeface="Courier New" panose="02070309020205020404" pitchFamily="49" charset="0"/>
              <a:buChar char="o"/>
              <a:tabLst/>
              <a:defRPr/>
            </a:pPr>
            <a:r>
              <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What are our strategic initiatives or current transformation projects that Microsoft 365 can support?</a:t>
            </a:r>
          </a:p>
          <a:p>
            <a:pPr marL="285750" marR="0" lvl="1" indent="-285750" algn="l" defTabSz="913748" rtl="0" eaLnBrk="1" fontAlgn="base" latinLnBrk="0" hangingPunct="1">
              <a:lnSpc>
                <a:spcPts val="1800"/>
              </a:lnSpc>
              <a:spcBef>
                <a:spcPct val="0"/>
              </a:spcBef>
              <a:spcAft>
                <a:spcPts val="1200"/>
              </a:spcAft>
              <a:buClr>
                <a:srgbClr val="274B47"/>
              </a:buClr>
              <a:buSzPct val="90000"/>
              <a:buFont typeface="Courier New" panose="02070309020205020404" pitchFamily="49" charset="0"/>
              <a:buChar char="o"/>
              <a:tabLst/>
              <a:defRPr/>
            </a:pPr>
            <a:r>
              <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What methods of communication and collaboration are typically better received than others?</a:t>
            </a:r>
          </a:p>
          <a:p>
            <a:pPr marL="285750" marR="0" lvl="1" indent="-285750" algn="l" defTabSz="913748" rtl="0" eaLnBrk="1" fontAlgn="base" latinLnBrk="0" hangingPunct="1">
              <a:lnSpc>
                <a:spcPts val="1800"/>
              </a:lnSpc>
              <a:spcBef>
                <a:spcPct val="0"/>
              </a:spcBef>
              <a:spcAft>
                <a:spcPts val="1200"/>
              </a:spcAft>
              <a:buClr>
                <a:srgbClr val="274B47"/>
              </a:buClr>
              <a:buSzPct val="90000"/>
              <a:buFont typeface="Courier New" panose="02070309020205020404" pitchFamily="49" charset="0"/>
              <a:buChar char="o"/>
              <a:tabLst/>
              <a:defRPr/>
            </a:pPr>
            <a:r>
              <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What is our current process for drafting, distributing and sharing information?</a:t>
            </a:r>
          </a:p>
        </p:txBody>
      </p:sp>
      <p:sp>
        <p:nvSpPr>
          <p:cNvPr id="20" name="Title 1">
            <a:extLst>
              <a:ext uri="{FF2B5EF4-FFF2-40B4-BE49-F238E27FC236}">
                <a16:creationId xmlns:a16="http://schemas.microsoft.com/office/drawing/2014/main" id="{212718B0-D0AB-B74D-9F69-A7013E5FE6F5}"/>
              </a:ext>
            </a:extLst>
          </p:cNvPr>
          <p:cNvSpPr txBox="1">
            <a:spLocks/>
          </p:cNvSpPr>
          <p:nvPr/>
        </p:nvSpPr>
        <p:spPr>
          <a:xfrm>
            <a:off x="337972" y="825688"/>
            <a:ext cx="11347450" cy="492125"/>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3200" i="0" u="none" strike="noStrike" kern="1200" cap="none" spc="-10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Meet with your team members</a:t>
            </a:r>
          </a:p>
        </p:txBody>
      </p:sp>
      <p:sp>
        <p:nvSpPr>
          <p:cNvPr id="21" name="Rectangle 20">
            <a:extLst>
              <a:ext uri="{FF2B5EF4-FFF2-40B4-BE49-F238E27FC236}">
                <a16:creationId xmlns:a16="http://schemas.microsoft.com/office/drawing/2014/main" id="{1550B8DF-60DD-EB44-A5BF-7DF37F0147AA}"/>
              </a:ext>
            </a:extLst>
          </p:cNvPr>
          <p:cNvSpPr/>
          <p:nvPr/>
        </p:nvSpPr>
        <p:spPr>
          <a:xfrm>
            <a:off x="337972" y="1453028"/>
            <a:ext cx="2645251" cy="297517"/>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b="1">
                <a:solidFill>
                  <a:srgbClr val="274B47"/>
                </a:solidFill>
                <a:latin typeface="Segoe UI Semibold" panose="020B0402040204020203" pitchFamily="34" charset="0"/>
                <a:cs typeface="Segoe UI Semibold" panose="020B0402040204020203" pitchFamily="34" charset="0"/>
              </a:rPr>
              <a:t>Host a workshop…</a:t>
            </a:r>
          </a:p>
        </p:txBody>
      </p:sp>
      <p:sp>
        <p:nvSpPr>
          <p:cNvPr id="23" name="Rectangle 22">
            <a:extLst>
              <a:ext uri="{FF2B5EF4-FFF2-40B4-BE49-F238E27FC236}">
                <a16:creationId xmlns:a16="http://schemas.microsoft.com/office/drawing/2014/main" id="{B6A32027-AF03-2248-9902-74C2F1649223}"/>
              </a:ext>
            </a:extLst>
          </p:cNvPr>
          <p:cNvSpPr/>
          <p:nvPr/>
        </p:nvSpPr>
        <p:spPr>
          <a:xfrm>
            <a:off x="337971" y="1696247"/>
            <a:ext cx="11608864" cy="830997"/>
          </a:xfrm>
          <a:prstGeom prst="rect">
            <a:avLst/>
          </a:prstGeom>
        </p:spPr>
        <p:txBody>
          <a:bodyPr wrap="square" anchor="t">
            <a:spAutoFit/>
          </a:bodyPr>
          <a:lstStyle/>
          <a:p>
            <a:pPr marL="0" marR="0" lvl="1" indent="0" algn="l" defTabSz="914367" rtl="0" eaLnBrk="1" fontAlgn="auto" latinLnBrk="0" hangingPunct="1">
              <a:lnSpc>
                <a:spcPct val="100000"/>
              </a:lnSpc>
              <a:spcBef>
                <a:spcPts val="0"/>
              </a:spcBef>
              <a:spcAft>
                <a:spcPts val="333"/>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light"/>
                <a:ea typeface="+mn-ea"/>
                <a:cs typeface="Segoe UI Semilight"/>
              </a:rPr>
              <a:t>to delve deeper into current challenges, strategies and goals. Include department leads, lines of business, IT and other stakeholders who can help brainstorm how Microsoft 365 can be used in your organization. Leverage your </a:t>
            </a:r>
            <a:r>
              <a:rPr kumimoji="0" lang="en-US" sz="1600" b="0" i="0" u="none" strike="noStrike" kern="1200" cap="none" spc="0" normalizeH="0" baseline="0" noProof="0">
                <a:ln>
                  <a:noFill/>
                </a:ln>
                <a:solidFill>
                  <a:srgbClr val="2F2F2F"/>
                </a:solidFill>
                <a:effectLst/>
                <a:uLnTx/>
                <a:uFillTx/>
                <a:latin typeface="Segoe UI Semilight"/>
                <a:ea typeface="+mn-ea"/>
                <a:cs typeface="Segoe UI Semilight"/>
                <a:hlinkClick r:id="rId3"/>
              </a:rPr>
              <a:t>Productivity Library</a:t>
            </a:r>
            <a:r>
              <a:rPr kumimoji="0" lang="en-US" sz="1600" b="0" i="0" u="none" strike="noStrike" kern="1200" cap="none" spc="0" normalizeH="0" baseline="0" noProof="0">
                <a:ln>
                  <a:noFill/>
                </a:ln>
                <a:solidFill>
                  <a:srgbClr val="2F2F2F"/>
                </a:solidFill>
                <a:effectLst/>
                <a:uLnTx/>
                <a:uFillTx/>
                <a:latin typeface="Segoe UI Semilight"/>
                <a:ea typeface="+mn-ea"/>
                <a:cs typeface="Segoe UI Semilight"/>
              </a:rPr>
              <a:t> examples in the conversation.</a:t>
            </a:r>
          </a:p>
        </p:txBody>
      </p:sp>
      <p:sp>
        <p:nvSpPr>
          <p:cNvPr id="11" name="Rectangle 10">
            <a:extLst>
              <a:ext uri="{FF2B5EF4-FFF2-40B4-BE49-F238E27FC236}">
                <a16:creationId xmlns:a16="http://schemas.microsoft.com/office/drawing/2014/main" id="{BC7E377E-64C4-456A-BE96-9C0B553B914F}"/>
              </a:ext>
            </a:extLst>
          </p:cNvPr>
          <p:cNvSpPr/>
          <p:nvPr/>
        </p:nvSpPr>
        <p:spPr>
          <a:xfrm>
            <a:off x="5958065" y="2889592"/>
            <a:ext cx="5415516" cy="2909043"/>
          </a:xfrm>
          <a:prstGeom prst="rect">
            <a:avLst/>
          </a:prstGeom>
        </p:spPr>
        <p:txBody>
          <a:bodyPr wrap="square" lIns="90000" tIns="90000" rIns="90000" bIns="90000" anchor="t">
            <a:spAutoFit/>
          </a:bodyPr>
          <a:lstStyle/>
          <a:p>
            <a:pPr marL="0" marR="0" lvl="1" indent="0" algn="l" defTabSz="914400" rtl="0" eaLnBrk="1" fontAlgn="base" latinLnBrk="0" hangingPunct="1">
              <a:lnSpc>
                <a:spcPts val="1600"/>
              </a:lnSpc>
              <a:spcBef>
                <a:spcPct val="0"/>
              </a:spcBef>
              <a:spcAft>
                <a:spcPts val="1200"/>
              </a:spcAft>
              <a:buClr>
                <a:srgbClr val="DC3C00"/>
              </a:buClr>
              <a:buSzPct val="90000"/>
              <a:buFontTx/>
              <a:buNone/>
              <a:tabLst/>
              <a:defRPr/>
            </a:pPr>
            <a:r>
              <a:rPr lang="en-NZ" b="1">
                <a:solidFill>
                  <a:srgbClr val="274B47"/>
                </a:solidFill>
                <a:latin typeface="Segoe UI Semibold"/>
                <a:cs typeface="Segoe UI Semibold"/>
              </a:rPr>
              <a:t>Feedback</a:t>
            </a:r>
            <a:r>
              <a:rPr kumimoji="0" lang="en-NZ" sz="1800" b="1" i="0" u="none" strike="noStrike" kern="1200" cap="none" spc="0" normalizeH="0" baseline="0" noProof="0">
                <a:ln>
                  <a:noFill/>
                </a:ln>
                <a:solidFill>
                  <a:srgbClr val="274B47"/>
                </a:solidFill>
                <a:effectLst/>
                <a:uLnTx/>
                <a:uFillTx/>
                <a:latin typeface="Segoe UI Semibold"/>
                <a:cs typeface="Segoe UI Semibold"/>
              </a:rPr>
              <a:t> from key stakeholders</a:t>
            </a:r>
            <a:endParaRPr kumimoji="0" lang="en-NZ" sz="1400" b="1" i="0" u="none" strike="noStrike" kern="1200" cap="none" spc="0" normalizeH="0" baseline="0" noProof="0">
              <a:ln>
                <a:noFill/>
              </a:ln>
              <a:solidFill>
                <a:srgbClr val="274B47"/>
              </a:solidFill>
              <a:effectLst/>
              <a:uLnTx/>
              <a:uFillTx/>
              <a:latin typeface="Segoe UI Semibold"/>
              <a:cs typeface="Segoe UI Semibold"/>
            </a:endParaRPr>
          </a:p>
          <a:p>
            <a:pPr marL="285750" lvl="1" indent="-285750" defTabSz="913748" fontAlgn="base">
              <a:lnSpc>
                <a:spcPts val="1800"/>
              </a:lnSpc>
              <a:spcBef>
                <a:spcPct val="0"/>
              </a:spcBef>
              <a:spcAft>
                <a:spcPts val="1200"/>
              </a:spcAft>
              <a:buClr>
                <a:schemeClr val="tx1"/>
              </a:buClr>
              <a:buSzPct val="90000"/>
              <a:buFont typeface="Courier New" panose="02070309020205020404" pitchFamily="49" charset="0"/>
              <a:buChar char="o"/>
              <a:defRPr/>
            </a:pPr>
            <a:r>
              <a:rPr lang="en-NZ" sz="1400" i="1">
                <a:solidFill>
                  <a:srgbClr val="2F2F2F"/>
                </a:solidFill>
                <a:latin typeface="Segoe UI Semilight"/>
                <a:cs typeface="Segoe UI Semilight"/>
              </a:rPr>
              <a:t>Important documents and document updates are lost in email. Unable to track versions and effectively collaborate. </a:t>
            </a:r>
            <a:endParaRPr lang="en-NZ" sz="1400" b="0" i="1" u="none" strike="noStrike" kern="1200" cap="none" spc="0" baseline="0" noProof="0">
              <a:solidFill>
                <a:srgbClr val="2F2F2F"/>
              </a:solidFill>
              <a:latin typeface="Segoe UI Semilight" panose="020B0402040204020203" pitchFamily="34" charset="0"/>
              <a:cs typeface="Segoe UI Semilight" panose="020B0402040204020203" pitchFamily="34" charset="0"/>
            </a:endParaRPr>
          </a:p>
          <a:p>
            <a:pPr marL="285750" marR="0" lvl="1" indent="-285750" algn="l" defTabSz="913748" rtl="0" eaLnBrk="1" fontAlgn="base" latinLnBrk="0" hangingPunct="1">
              <a:lnSpc>
                <a:spcPts val="1800"/>
              </a:lnSpc>
              <a:spcBef>
                <a:spcPct val="0"/>
              </a:spcBef>
              <a:spcAft>
                <a:spcPts val="1200"/>
              </a:spcAft>
              <a:buClr>
                <a:srgbClr val="DC3C00"/>
              </a:buClr>
              <a:buSzPct val="90000"/>
              <a:buFont typeface="Courier New" panose="02070309020205020404" pitchFamily="49" charset="0"/>
              <a:buChar char="o"/>
              <a:tabLst/>
              <a:defRPr/>
            </a:pPr>
            <a:endPar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285750" marR="0" lvl="1" indent="-285750" algn="l" defTabSz="913748" rtl="0" eaLnBrk="1" fontAlgn="base" latinLnBrk="0" hangingPunct="1">
              <a:lnSpc>
                <a:spcPts val="1800"/>
              </a:lnSpc>
              <a:spcBef>
                <a:spcPct val="0"/>
              </a:spcBef>
              <a:spcAft>
                <a:spcPts val="1200"/>
              </a:spcAft>
              <a:buClr>
                <a:srgbClr val="DC3C00"/>
              </a:buClr>
              <a:buSzPct val="90000"/>
              <a:buFont typeface="Courier New" panose="02070309020205020404" pitchFamily="49" charset="0"/>
              <a:buChar char="o"/>
              <a:tabLst/>
              <a:defRPr/>
            </a:pPr>
            <a:endPar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285750" marR="0" lvl="1" indent="-285750" algn="l" defTabSz="913748" rtl="0" eaLnBrk="1" fontAlgn="base" latinLnBrk="0" hangingPunct="1">
              <a:lnSpc>
                <a:spcPts val="1800"/>
              </a:lnSpc>
              <a:spcBef>
                <a:spcPct val="0"/>
              </a:spcBef>
              <a:spcAft>
                <a:spcPts val="1200"/>
              </a:spcAft>
              <a:buClr>
                <a:srgbClr val="DC3C00"/>
              </a:buClr>
              <a:buSzPct val="90000"/>
              <a:buFont typeface="Courier New" panose="02070309020205020404" pitchFamily="49" charset="0"/>
              <a:buChar char="o"/>
              <a:tabLst/>
              <a:defRPr/>
            </a:pPr>
            <a:endPar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285750" marR="0" lvl="1" indent="-285750" algn="l" defTabSz="913748" rtl="0" eaLnBrk="1" fontAlgn="base" latinLnBrk="0" hangingPunct="1">
              <a:lnSpc>
                <a:spcPts val="1800"/>
              </a:lnSpc>
              <a:spcBef>
                <a:spcPct val="0"/>
              </a:spcBef>
              <a:spcAft>
                <a:spcPts val="1200"/>
              </a:spcAft>
              <a:buClr>
                <a:srgbClr val="DC3C00"/>
              </a:buClr>
              <a:buSzPct val="90000"/>
              <a:buFont typeface="Courier New" panose="02070309020205020404" pitchFamily="49" charset="0"/>
              <a:buChar char="o"/>
              <a:tabLst/>
              <a:defRPr/>
            </a:pPr>
            <a:endPar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endParaRPr>
          </a:p>
          <a:p>
            <a:pPr marL="285750" marR="0" lvl="1" indent="-285750" algn="l" defTabSz="913748" rtl="0" eaLnBrk="1" fontAlgn="base" latinLnBrk="0" hangingPunct="1">
              <a:lnSpc>
                <a:spcPts val="1800"/>
              </a:lnSpc>
              <a:spcBef>
                <a:spcPct val="0"/>
              </a:spcBef>
              <a:spcAft>
                <a:spcPts val="1200"/>
              </a:spcAft>
              <a:buClr>
                <a:srgbClr val="DC3C00"/>
              </a:buClr>
              <a:buSzPct val="90000"/>
              <a:buFont typeface="Arial" panose="020B0604020202020204" pitchFamily="34" charset="0"/>
              <a:buBlip>
                <a:blip r:embed="rId4">
                  <a:extLst/>
                </a:blip>
              </a:buBlip>
              <a:tabLst/>
              <a:defRPr/>
            </a:pPr>
            <a:endParaRPr kumimoji="0" lang="en-NZ"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3059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03D2E35-BBD7-4BE4-AAE5-4EED84A77108}"/>
              </a:ext>
            </a:extLst>
          </p:cNvPr>
          <p:cNvSpPr/>
          <p:nvPr/>
        </p:nvSpPr>
        <p:spPr>
          <a:xfrm>
            <a:off x="390524" y="1201575"/>
            <a:ext cx="11423079" cy="298480"/>
          </a:xfrm>
          <a:prstGeom prst="rect">
            <a:avLst/>
          </a:prstGeom>
        </p:spPr>
        <p:txBody>
          <a:bodyPr wrap="square">
            <a:spAutoFit/>
          </a:bodyPr>
          <a:lstStyle/>
          <a:p>
            <a:pPr marL="0" lvl="1" algn="ctr" fontAlgn="base">
              <a:lnSpc>
                <a:spcPts val="1600"/>
              </a:lnSpc>
              <a:spcBef>
                <a:spcPts val="588"/>
              </a:spcBef>
              <a:spcAft>
                <a:spcPct val="0"/>
              </a:spcAft>
              <a:buClr>
                <a:srgbClr val="DC3C00"/>
              </a:buClr>
              <a:buSzPct val="90000"/>
              <a:defRPr/>
            </a:pPr>
            <a:r>
              <a:rPr lang="en-US">
                <a:solidFill>
                  <a:srgbClr val="FFFFFF">
                    <a:lumMod val="25000"/>
                  </a:srgbClr>
                </a:solidFill>
                <a:latin typeface="Segoe UI Semilight" panose="020B0402040204020203" pitchFamily="34" charset="0"/>
                <a:cs typeface="Segoe UI Semilight" panose="020B0402040204020203" pitchFamily="34" charset="0"/>
              </a:rPr>
              <a:t>Consider using the framework below to document business scenarios for each department</a:t>
            </a:r>
            <a:endParaRPr kumimoji="0" lang="en-NZ" sz="1800"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endParaRPr>
          </a:p>
        </p:txBody>
      </p:sp>
      <p:sp>
        <p:nvSpPr>
          <p:cNvPr id="54" name="Title 1">
            <a:extLst>
              <a:ext uri="{FF2B5EF4-FFF2-40B4-BE49-F238E27FC236}">
                <a16:creationId xmlns:a16="http://schemas.microsoft.com/office/drawing/2014/main" id="{8D9CFAB6-C348-4422-909C-CB9B0471CB51}"/>
              </a:ext>
            </a:extLst>
          </p:cNvPr>
          <p:cNvSpPr txBox="1">
            <a:spLocks/>
          </p:cNvSpPr>
          <p:nvPr/>
        </p:nvSpPr>
        <p:spPr>
          <a:xfrm>
            <a:off x="384969" y="656688"/>
            <a:ext cx="11422062" cy="1373029"/>
          </a:xfrm>
          <a:prstGeom prst="rect">
            <a:avLst/>
          </a:prstGeom>
        </p:spPr>
        <p:txBody>
          <a:bodyPr anchor="t"/>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NZ" sz="3200" i="0" u="none" strike="noStrike" kern="1200" cap="none" spc="-100" normalizeH="0" baseline="0" noProof="0">
                <a:ln w="3175">
                  <a:noFill/>
                </a:ln>
                <a:solidFill>
                  <a:srgbClr val="000000"/>
                </a:solidFill>
                <a:effectLst/>
                <a:uLnTx/>
                <a:uFillTx/>
                <a:latin typeface="Segoe UI Semibold"/>
                <a:ea typeface="+mn-ea"/>
                <a:cs typeface="Segoe UI Semibold"/>
              </a:rPr>
              <a:t>Organize and document each scenario</a:t>
            </a:r>
            <a:endParaRPr kumimoji="0" lang="en-NZ" sz="3200" i="0" u="none" strike="noStrike" kern="1200" cap="none" spc="-10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endParaRPr>
          </a:p>
        </p:txBody>
      </p:sp>
      <p:cxnSp>
        <p:nvCxnSpPr>
          <p:cNvPr id="55" name="Straight Connector 54">
            <a:extLst>
              <a:ext uri="{FF2B5EF4-FFF2-40B4-BE49-F238E27FC236}">
                <a16:creationId xmlns:a16="http://schemas.microsoft.com/office/drawing/2014/main" id="{188E0A8B-6020-4364-A695-3BC42D16466B}"/>
              </a:ext>
            </a:extLst>
          </p:cNvPr>
          <p:cNvCxnSpPr>
            <a:cxnSpLocks/>
          </p:cNvCxnSpPr>
          <p:nvPr/>
        </p:nvCxnSpPr>
        <p:spPr>
          <a:xfrm>
            <a:off x="10458508" y="3827514"/>
            <a:ext cx="1" cy="587350"/>
          </a:xfrm>
          <a:prstGeom prst="line">
            <a:avLst/>
          </a:prstGeom>
          <a:ln w="381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DE18BD6-0B32-4B2D-8B55-9BBA3903658F}"/>
              </a:ext>
            </a:extLst>
          </p:cNvPr>
          <p:cNvCxnSpPr>
            <a:cxnSpLocks/>
          </p:cNvCxnSpPr>
          <p:nvPr/>
        </p:nvCxnSpPr>
        <p:spPr>
          <a:xfrm>
            <a:off x="7548924" y="3682140"/>
            <a:ext cx="0" cy="754636"/>
          </a:xfrm>
          <a:prstGeom prst="line">
            <a:avLst/>
          </a:prstGeom>
          <a:ln w="381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455DD0E-C7F1-4CFD-B463-5A4197E8B9E9}"/>
              </a:ext>
            </a:extLst>
          </p:cNvPr>
          <p:cNvCxnSpPr>
            <a:cxnSpLocks/>
          </p:cNvCxnSpPr>
          <p:nvPr/>
        </p:nvCxnSpPr>
        <p:spPr>
          <a:xfrm>
            <a:off x="4639342" y="3745683"/>
            <a:ext cx="1" cy="669181"/>
          </a:xfrm>
          <a:prstGeom prst="line">
            <a:avLst/>
          </a:prstGeom>
          <a:ln w="381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11E48C-3C78-46F3-AFBC-F8E66B7BFB64}"/>
              </a:ext>
            </a:extLst>
          </p:cNvPr>
          <p:cNvCxnSpPr/>
          <p:nvPr/>
        </p:nvCxnSpPr>
        <p:spPr>
          <a:xfrm>
            <a:off x="8621409" y="2840423"/>
            <a:ext cx="764623" cy="0"/>
          </a:xfrm>
          <a:prstGeom prst="line">
            <a:avLst/>
          </a:prstGeom>
          <a:ln w="3810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FA7117-DB92-453E-AB52-E77645BFFCB6}"/>
              </a:ext>
            </a:extLst>
          </p:cNvPr>
          <p:cNvCxnSpPr>
            <a:cxnSpLocks/>
          </p:cNvCxnSpPr>
          <p:nvPr/>
        </p:nvCxnSpPr>
        <p:spPr>
          <a:xfrm>
            <a:off x="5756028" y="2830504"/>
            <a:ext cx="916915" cy="0"/>
          </a:xfrm>
          <a:prstGeom prst="line">
            <a:avLst/>
          </a:prstGeom>
          <a:ln w="3810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9A3DFB3-BDEA-4C13-8550-B927C345CB2B}"/>
              </a:ext>
            </a:extLst>
          </p:cNvPr>
          <p:cNvCxnSpPr>
            <a:cxnSpLocks/>
          </p:cNvCxnSpPr>
          <p:nvPr/>
        </p:nvCxnSpPr>
        <p:spPr>
          <a:xfrm>
            <a:off x="2820642" y="2830504"/>
            <a:ext cx="1174415" cy="9919"/>
          </a:xfrm>
          <a:prstGeom prst="line">
            <a:avLst/>
          </a:prstGeom>
          <a:ln w="3810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5B43C4D0-C840-4871-84DA-A1BEF86F67FC}"/>
              </a:ext>
            </a:extLst>
          </p:cNvPr>
          <p:cNvSpPr/>
          <p:nvPr/>
        </p:nvSpPr>
        <p:spPr bwMode="auto">
          <a:xfrm>
            <a:off x="6520651" y="1740428"/>
            <a:ext cx="2144962" cy="2144962"/>
          </a:xfrm>
          <a:prstGeom prst="ellipse">
            <a:avLst/>
          </a:prstGeom>
          <a:solidFill>
            <a:srgbClr val="F1F2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79285" rIns="0" bIns="0"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t>Using</a:t>
            </a:r>
            <a:r>
              <a:rPr kumimoji="0" lang="en-US" sz="1400" b="0"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t>…</a:t>
            </a:r>
          </a:p>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(Specific application </a:t>
            </a:r>
          </a:p>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of the technology)</a:t>
            </a:r>
            <a:r>
              <a:rPr kumimoji="0" lang="en-US" sz="1400" b="0" i="0" u="none" strike="noStrike" kern="1200" cap="none" spc="0" normalizeH="0" baseline="0" noProof="0">
                <a:ln>
                  <a:noFill/>
                </a:ln>
                <a:gradFill>
                  <a:gsLst>
                    <a:gs pos="72566">
                      <a:srgbClr val="505050"/>
                    </a:gs>
                    <a:gs pos="48864">
                      <a:srgbClr val="505050"/>
                    </a:gs>
                  </a:gsLst>
                  <a:lin ang="5400000" scaled="0"/>
                </a:gradFill>
                <a:effectLst/>
                <a:uLnTx/>
                <a:uFillTx/>
                <a:latin typeface="Segoe UI"/>
                <a:ea typeface="Segoe UI" pitchFamily="34" charset="0"/>
                <a:cs typeface="Segoe UI" pitchFamily="34" charset="0"/>
              </a:rPr>
              <a:t> </a:t>
            </a:r>
          </a:p>
          <a:p>
            <a:pPr marL="0" marR="0" lvl="0" indent="0" algn="ctr" defTabSz="913741" rtl="0" eaLnBrk="1" fontAlgn="base" latinLnBrk="0" hangingPunct="1">
              <a:lnSpc>
                <a:spcPct val="90000"/>
              </a:lnSpc>
              <a:spcBef>
                <a:spcPct val="0"/>
              </a:spcBef>
              <a:spcAft>
                <a:spcPct val="0"/>
              </a:spcAft>
              <a:buClrTx/>
              <a:buSzTx/>
              <a:buFontTx/>
              <a:buNone/>
              <a:tabLst/>
              <a:defRPr/>
            </a:pPr>
            <a:br>
              <a:rPr kumimoji="0" lang="en-US" sz="1765"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br>
            <a:endParaRPr kumimoji="0" lang="en-US" sz="1765"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298BB55-5E4D-4A9F-8D0F-8E7C78BEA6D9}"/>
              </a:ext>
            </a:extLst>
          </p:cNvPr>
          <p:cNvSpPr/>
          <p:nvPr/>
        </p:nvSpPr>
        <p:spPr bwMode="auto">
          <a:xfrm>
            <a:off x="675680" y="1758023"/>
            <a:ext cx="2144962" cy="2144962"/>
          </a:xfrm>
          <a:prstGeom prst="ellipse">
            <a:avLst/>
          </a:prstGeom>
          <a:solidFill>
            <a:srgbClr val="F1F2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79285" rIns="0" bIns="0"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100000"/>
              </a:lnSpc>
              <a:spcBef>
                <a:spcPct val="0"/>
              </a:spcBef>
              <a:spcAft>
                <a:spcPts val="588"/>
              </a:spcAft>
              <a:buClrTx/>
              <a:buSzTx/>
              <a:buFontTx/>
              <a:buNone/>
              <a:tabLst/>
              <a:defRPr/>
            </a:pPr>
            <a:r>
              <a:rPr kumimoji="0" lang="en-US" sz="1400" b="1"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t>As someone in</a:t>
            </a:r>
            <a:r>
              <a:rPr kumimoji="0" lang="en-US" sz="1400" b="0"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t>…</a:t>
            </a:r>
            <a:br>
              <a:rPr kumimoji="0" lang="en-US" sz="1400" b="0"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(Team)</a:t>
            </a:r>
          </a:p>
        </p:txBody>
      </p:sp>
      <p:sp>
        <p:nvSpPr>
          <p:cNvPr id="63" name="Oval 62">
            <a:extLst>
              <a:ext uri="{FF2B5EF4-FFF2-40B4-BE49-F238E27FC236}">
                <a16:creationId xmlns:a16="http://schemas.microsoft.com/office/drawing/2014/main" id="{F0E13415-3A7E-4D32-BC6A-1DAC619724D7}"/>
              </a:ext>
            </a:extLst>
          </p:cNvPr>
          <p:cNvSpPr/>
          <p:nvPr/>
        </p:nvSpPr>
        <p:spPr bwMode="auto">
          <a:xfrm>
            <a:off x="9341828" y="1787212"/>
            <a:ext cx="2144962" cy="2144962"/>
          </a:xfrm>
          <a:prstGeom prst="ellipse">
            <a:avLst/>
          </a:prstGeom>
          <a:solidFill>
            <a:srgbClr val="F1F2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79285" rIns="0" bIns="0"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t>I’ll know this is </a:t>
            </a:r>
          </a:p>
          <a:p>
            <a:pPr marL="0" marR="0" lvl="0" indent="0" algn="ctr" defTabSz="913741"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t>successful when</a:t>
            </a:r>
            <a:r>
              <a:rPr kumimoji="0" lang="en-US" sz="1400" b="0"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t>….</a:t>
            </a:r>
            <a:br>
              <a:rPr kumimoji="0" lang="en-US" sz="1400" b="0"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(Solutions success </a:t>
            </a:r>
            <a:br>
              <a:rPr kumimoji="0" lang="en-US" sz="12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measure)</a:t>
            </a:r>
          </a:p>
        </p:txBody>
      </p:sp>
      <p:sp>
        <p:nvSpPr>
          <p:cNvPr id="64" name="Oval 63">
            <a:extLst>
              <a:ext uri="{FF2B5EF4-FFF2-40B4-BE49-F238E27FC236}">
                <a16:creationId xmlns:a16="http://schemas.microsoft.com/office/drawing/2014/main" id="{C5AEAEF7-B665-4F5B-AB8F-D4E84ED88F1E}"/>
              </a:ext>
            </a:extLst>
          </p:cNvPr>
          <p:cNvSpPr/>
          <p:nvPr/>
        </p:nvSpPr>
        <p:spPr bwMode="auto">
          <a:xfrm>
            <a:off x="3611066" y="1747067"/>
            <a:ext cx="2144962" cy="2144962"/>
          </a:xfrm>
          <a:prstGeom prst="ellipse">
            <a:avLst/>
          </a:prstGeom>
          <a:solidFill>
            <a:srgbClr val="F1F2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79285" rIns="0" bIns="0"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t>I want to</a:t>
            </a:r>
            <a:r>
              <a:rPr kumimoji="0" lang="en-US" sz="1400" b="0" i="0" u="none" strike="noStrike" kern="1200" cap="none" spc="0" normalizeH="0" baseline="0" noProof="0">
                <a:ln>
                  <a:noFill/>
                </a:ln>
                <a:solidFill>
                  <a:srgbClr val="274B47"/>
                </a:solidFill>
                <a:effectLst/>
                <a:uLnTx/>
                <a:uFillTx/>
                <a:latin typeface="Segoe UI"/>
                <a:ea typeface="Segoe UI" pitchFamily="34" charset="0"/>
                <a:cs typeface="Segoe UI" pitchFamily="34" charset="0"/>
              </a:rPr>
              <a:t>….</a:t>
            </a:r>
          </a:p>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(Description of </a:t>
            </a:r>
          </a:p>
          <a:p>
            <a:pPr marL="0" marR="0" lvl="1"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what I want to do)</a:t>
            </a:r>
            <a:endParaRPr kumimoji="0" lang="en-US" sz="1300" b="0" i="0" u="none" strike="noStrike" kern="1200" cap="none" spc="0" normalizeH="0" baseline="0" noProof="0">
              <a:ln>
                <a:noFill/>
              </a:ln>
              <a:solidFill>
                <a:srgbClr val="DC3C00"/>
              </a:soli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35F70FF5-3F58-4A00-9DB7-08212C5A153D}"/>
              </a:ext>
            </a:extLst>
          </p:cNvPr>
          <p:cNvCxnSpPr>
            <a:stCxn id="62" idx="4"/>
          </p:cNvCxnSpPr>
          <p:nvPr/>
        </p:nvCxnSpPr>
        <p:spPr>
          <a:xfrm flipH="1">
            <a:off x="1748161" y="3902985"/>
            <a:ext cx="1" cy="340904"/>
          </a:xfrm>
          <a:prstGeom prst="line">
            <a:avLst/>
          </a:prstGeom>
          <a:ln w="381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2A6D594-559E-422F-B737-CAFF88C378DA}"/>
              </a:ext>
            </a:extLst>
          </p:cNvPr>
          <p:cNvSpPr/>
          <p:nvPr/>
        </p:nvSpPr>
        <p:spPr bwMode="auto">
          <a:xfrm>
            <a:off x="488676" y="4245172"/>
            <a:ext cx="2485895" cy="1948613"/>
          </a:xfrm>
          <a:prstGeom prst="rect">
            <a:avLst/>
          </a:prstGeom>
          <a:solidFill>
            <a:srgbClr val="F1F2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29" normalizeH="0" baseline="0" noProof="0">
                <a:ln>
                  <a:noFill/>
                </a:ln>
                <a:solidFill>
                  <a:srgbClr val="274B47"/>
                </a:solidFill>
                <a:effectLst/>
                <a:uLnTx/>
                <a:uFillTx/>
                <a:latin typeface="Segoe UI"/>
                <a:ea typeface="Segoe UI" pitchFamily="34" charset="0"/>
                <a:cs typeface="Segoe UI" pitchFamily="34" charset="0"/>
              </a:rPr>
              <a:t>As someone in</a:t>
            </a:r>
            <a:endParaRPr lang="en-US" sz="1568" b="1" spc="-29">
              <a:solidFill>
                <a:srgbClr val="274B47"/>
              </a:solidFill>
              <a:latin typeface="Segoe UI"/>
              <a:ea typeface="Segoe UI" pitchFamily="34" charset="0"/>
              <a:cs typeface="Segoe UI" pitchFamily="34" charset="0"/>
            </a:endParaRPr>
          </a:p>
          <a:p>
            <a:pPr algn="ctr" defTabSz="913741" fontAlgn="base">
              <a:lnSpc>
                <a:spcPct val="90000"/>
              </a:lnSpc>
              <a:spcBef>
                <a:spcPct val="0"/>
              </a:spcBef>
              <a:spcAft>
                <a:spcPct val="0"/>
              </a:spcAft>
              <a:defRPr/>
            </a:pPr>
            <a:r>
              <a:rPr lang="en-US" sz="1600" i="1">
                <a:solidFill>
                  <a:srgbClr val="2F2F2F"/>
                </a:solidFill>
                <a:cs typeface="Segoe UI Semilight" panose="020B0402040204020203" pitchFamily="34" charset="0"/>
              </a:rPr>
              <a:t>Sales Management</a:t>
            </a:r>
          </a:p>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1568" b="1" i="0" u="none" strike="noStrike" kern="1200" cap="none" spc="-29" normalizeH="0" baseline="0" noProof="0">
              <a:ln>
                <a:noFill/>
              </a:ln>
              <a:solidFill>
                <a:srgbClr val="274B47"/>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11C95BEC-7E22-41C3-8FFF-0C5BA447C943}"/>
              </a:ext>
            </a:extLst>
          </p:cNvPr>
          <p:cNvSpPr/>
          <p:nvPr/>
        </p:nvSpPr>
        <p:spPr bwMode="auto">
          <a:xfrm>
            <a:off x="3396097" y="4264048"/>
            <a:ext cx="2485895" cy="1948613"/>
          </a:xfrm>
          <a:prstGeom prst="rect">
            <a:avLst/>
          </a:prstGeom>
          <a:solidFill>
            <a:srgbClr val="F1F2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ts val="294"/>
              </a:spcAft>
              <a:buClrTx/>
              <a:buSzTx/>
              <a:buFontTx/>
              <a:buNone/>
              <a:tabLst/>
              <a:defRPr/>
            </a:pPr>
            <a:r>
              <a:rPr kumimoji="0" lang="en-US" sz="1570" b="1" i="0" u="none" strike="noStrike" kern="1200" cap="none" spc="-29" normalizeH="0" baseline="0" noProof="0">
                <a:ln>
                  <a:noFill/>
                </a:ln>
                <a:solidFill>
                  <a:srgbClr val="274B47"/>
                </a:solidFill>
                <a:effectLst/>
                <a:uLnTx/>
                <a:uFillTx/>
                <a:latin typeface="Segoe UI" panose="020B0502040204020203" pitchFamily="34" charset="0"/>
                <a:ea typeface="+mn-ea"/>
                <a:cs typeface="Segoe UI" panose="020B0502040204020203" pitchFamily="34" charset="0"/>
              </a:rPr>
              <a:t>I want to</a:t>
            </a:r>
            <a:endParaRPr lang="en-US" sz="1570" b="1" spc="-29">
              <a:solidFill>
                <a:srgbClr val="274B47"/>
              </a:solidFill>
              <a:latin typeface="Segoe UI" panose="020B0502040204020203" pitchFamily="34" charset="0"/>
              <a:cs typeface="Segoe UI" panose="020B0502040204020203" pitchFamily="34" charset="0"/>
            </a:endParaRPr>
          </a:p>
          <a:p>
            <a:pPr algn="ctr" defTabSz="913741" fontAlgn="base">
              <a:lnSpc>
                <a:spcPct val="90000"/>
              </a:lnSpc>
              <a:spcBef>
                <a:spcPct val="0"/>
              </a:spcBef>
              <a:spcAft>
                <a:spcPct val="0"/>
              </a:spcAft>
              <a:defRPr/>
            </a:pPr>
            <a:r>
              <a:rPr lang="en-US" sz="1600" i="1">
                <a:solidFill>
                  <a:srgbClr val="2F2F2F"/>
                </a:solidFill>
                <a:cs typeface="Segoe UI Semilight" panose="020B0402040204020203" pitchFamily="34" charset="0"/>
              </a:rPr>
              <a:t>have a single version of the sales proposal that everyone has access to rather than managing multiple versions in email.</a:t>
            </a:r>
          </a:p>
          <a:p>
            <a:pPr marL="0" marR="0" lvl="0" indent="0" algn="ctr" defTabSz="913741" rtl="0" eaLnBrk="1" fontAlgn="base" latinLnBrk="0" hangingPunct="1">
              <a:lnSpc>
                <a:spcPct val="90000"/>
              </a:lnSpc>
              <a:spcBef>
                <a:spcPct val="0"/>
              </a:spcBef>
              <a:spcAft>
                <a:spcPts val="294"/>
              </a:spcAft>
              <a:buClrTx/>
              <a:buSzTx/>
              <a:buFontTx/>
              <a:buNone/>
              <a:tabLst/>
              <a:defRPr/>
            </a:pPr>
            <a:endParaRPr kumimoji="0" lang="en-US" sz="1570" b="1" i="0" u="none" strike="noStrike" kern="1200" cap="none" spc="-29" normalizeH="0" baseline="0" noProof="0">
              <a:ln>
                <a:noFill/>
              </a:ln>
              <a:solidFill>
                <a:srgbClr val="274B47"/>
              </a:solidFill>
              <a:effectLst/>
              <a:uLnTx/>
              <a:uFillTx/>
              <a:latin typeface="Segoe UI" panose="020B0502040204020203" pitchFamily="34" charset="0"/>
              <a:ea typeface="+mn-ea"/>
              <a:cs typeface="Segoe UI" panose="020B0502040204020203" pitchFamily="34" charset="0"/>
            </a:endParaRPr>
          </a:p>
        </p:txBody>
      </p:sp>
      <p:sp>
        <p:nvSpPr>
          <p:cNvPr id="68" name="Rectangle 67">
            <a:extLst>
              <a:ext uri="{FF2B5EF4-FFF2-40B4-BE49-F238E27FC236}">
                <a16:creationId xmlns:a16="http://schemas.microsoft.com/office/drawing/2014/main" id="{4BC1FC90-35C1-4E12-A34C-125AD501D29F}"/>
              </a:ext>
            </a:extLst>
          </p:cNvPr>
          <p:cNvSpPr/>
          <p:nvPr/>
        </p:nvSpPr>
        <p:spPr bwMode="auto">
          <a:xfrm>
            <a:off x="6303516" y="4264048"/>
            <a:ext cx="2485895" cy="1948613"/>
          </a:xfrm>
          <a:prstGeom prst="rect">
            <a:avLst/>
          </a:prstGeom>
          <a:solidFill>
            <a:srgbClr val="F1F2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29" normalizeH="0" baseline="0" noProof="0">
                <a:ln>
                  <a:noFill/>
                </a:ln>
                <a:solidFill>
                  <a:srgbClr val="274B47"/>
                </a:solidFill>
                <a:effectLst/>
                <a:uLnTx/>
                <a:uFillTx/>
                <a:latin typeface="Segoe UI"/>
                <a:ea typeface="Segoe UI" pitchFamily="34" charset="0"/>
                <a:cs typeface="Segoe UI" pitchFamily="34" charset="0"/>
              </a:rPr>
              <a:t>Using</a:t>
            </a:r>
          </a:p>
          <a:p>
            <a:pPr algn="ctr" defTabSz="913741" fontAlgn="base">
              <a:lnSpc>
                <a:spcPct val="90000"/>
              </a:lnSpc>
              <a:spcBef>
                <a:spcPct val="0"/>
              </a:spcBef>
              <a:spcAft>
                <a:spcPct val="0"/>
              </a:spcAft>
              <a:defRPr/>
            </a:pPr>
            <a:r>
              <a:rPr lang="en-US" sz="1600" i="1">
                <a:solidFill>
                  <a:srgbClr val="2F2F2F"/>
                </a:solidFill>
                <a:cs typeface="Segoe UI Semilight" panose="020B0402040204020203" pitchFamily="34" charset="0"/>
              </a:rPr>
              <a:t>a SharePoint site to centrally store and share a single version of a sales proposal that my team can edit together using co-authoring in Word and PowerPoint.</a:t>
            </a:r>
          </a:p>
          <a:p>
            <a:pPr marL="0" marR="0" lvl="0" indent="0" algn="ctr" defTabSz="913741"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29" normalizeH="0" baseline="0" noProof="0">
                <a:ln>
                  <a:noFill/>
                </a:ln>
                <a:solidFill>
                  <a:srgbClr val="274B47"/>
                </a:solidFill>
                <a:effectLst/>
                <a:uLnTx/>
                <a:uFillTx/>
                <a:latin typeface="Segoe UI"/>
                <a:ea typeface="Segoe UI" pitchFamily="34" charset="0"/>
                <a:cs typeface="Segoe UI" pitchFamily="34" charset="0"/>
              </a:rPr>
              <a:t> </a:t>
            </a:r>
          </a:p>
        </p:txBody>
      </p:sp>
      <p:sp>
        <p:nvSpPr>
          <p:cNvPr id="69" name="Rectangle 68">
            <a:extLst>
              <a:ext uri="{FF2B5EF4-FFF2-40B4-BE49-F238E27FC236}">
                <a16:creationId xmlns:a16="http://schemas.microsoft.com/office/drawing/2014/main" id="{04B903AD-F2EB-43D7-9A5A-09DC2CF82264}"/>
              </a:ext>
            </a:extLst>
          </p:cNvPr>
          <p:cNvSpPr/>
          <p:nvPr/>
        </p:nvSpPr>
        <p:spPr bwMode="auto">
          <a:xfrm>
            <a:off x="9217431" y="4264048"/>
            <a:ext cx="2485895" cy="1948613"/>
          </a:xfrm>
          <a:prstGeom prst="rect">
            <a:avLst/>
          </a:prstGeom>
          <a:solidFill>
            <a:srgbClr val="F1F2F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r>
              <a:rPr kumimoji="0" lang="en-US" sz="1568" b="1" i="0" u="none" strike="noStrike" kern="1200" cap="none" spc="-29" normalizeH="0" baseline="0" noProof="0">
                <a:ln>
                  <a:noFill/>
                </a:ln>
                <a:solidFill>
                  <a:srgbClr val="274B47"/>
                </a:solidFill>
                <a:effectLst/>
                <a:uLnTx/>
                <a:uFillTx/>
                <a:latin typeface="Segoe UI"/>
                <a:ea typeface="Segoe UI" pitchFamily="34" charset="0"/>
                <a:cs typeface="Segoe UI" pitchFamily="34" charset="0"/>
              </a:rPr>
              <a:t>I’ll know this is successful when</a:t>
            </a:r>
          </a:p>
          <a:p>
            <a:pPr algn="ctr" defTabSz="913741" fontAlgn="base">
              <a:lnSpc>
                <a:spcPct val="90000"/>
              </a:lnSpc>
              <a:spcBef>
                <a:spcPct val="0"/>
              </a:spcBef>
              <a:spcAft>
                <a:spcPct val="0"/>
              </a:spcAft>
              <a:defRPr/>
            </a:pPr>
            <a:r>
              <a:rPr lang="en-US" sz="1600" i="1">
                <a:solidFill>
                  <a:srgbClr val="2F2F2F"/>
                </a:solidFill>
                <a:cs typeface="Segoe UI Semilight" panose="020B0402040204020203" pitchFamily="34" charset="0"/>
              </a:rPr>
              <a:t>my sales team creates proposals more easily, giving them more time to close deals.</a:t>
            </a:r>
            <a:endParaRPr kumimoji="0" lang="en-US" sz="1600" b="1" i="1" u="none" strike="noStrike" kern="1200" cap="none" spc="-29" normalizeH="0" baseline="0" noProof="0">
              <a:ln>
                <a:noFill/>
              </a:ln>
              <a:solidFill>
                <a:srgbClr val="274B47"/>
              </a:solidFill>
              <a:effectLst/>
              <a:uLnTx/>
              <a:uFillTx/>
              <a:ea typeface="Segoe UI" pitchFamily="34" charset="0"/>
              <a:cs typeface="Segoe UI" pitchFamily="34" charset="0"/>
            </a:endParaRPr>
          </a:p>
        </p:txBody>
      </p:sp>
      <p:pic>
        <p:nvPicPr>
          <p:cNvPr id="74" name="Picture 73">
            <a:extLst>
              <a:ext uri="{FF2B5EF4-FFF2-40B4-BE49-F238E27FC236}">
                <a16:creationId xmlns:a16="http://schemas.microsoft.com/office/drawing/2014/main" id="{29357C40-4515-4F45-891B-8837EECD03E6}"/>
              </a:ext>
            </a:extLst>
          </p:cNvPr>
          <p:cNvPicPr>
            <a:picLocks noChangeAspect="1"/>
          </p:cNvPicPr>
          <p:nvPr/>
        </p:nvPicPr>
        <p:blipFill>
          <a:blip r:embed="rId2">
            <a:duotone>
              <a:prstClr val="black"/>
              <a:srgbClr val="30E5D0">
                <a:tint val="45000"/>
                <a:satMod val="400000"/>
              </a:srgbClr>
            </a:duotone>
            <a:extLst>
              <a:ext uri="{28A0092B-C50C-407E-A947-70E740481C1C}">
                <a14:useLocalDpi xmlns:a14="http://schemas.microsoft.com/office/drawing/2010/main" val="0"/>
              </a:ext>
            </a:extLst>
          </a:blip>
          <a:stretch>
            <a:fillRect/>
          </a:stretch>
        </p:blipFill>
        <p:spPr>
          <a:xfrm>
            <a:off x="1383704" y="3105964"/>
            <a:ext cx="695837" cy="393068"/>
          </a:xfrm>
          <a:prstGeom prst="rect">
            <a:avLst/>
          </a:prstGeom>
        </p:spPr>
      </p:pic>
      <p:pic>
        <p:nvPicPr>
          <p:cNvPr id="75" name="Picture 74">
            <a:extLst>
              <a:ext uri="{FF2B5EF4-FFF2-40B4-BE49-F238E27FC236}">
                <a16:creationId xmlns:a16="http://schemas.microsoft.com/office/drawing/2014/main" id="{6AD9B510-F4EA-4EFF-96C3-106F1686B48A}"/>
              </a:ext>
            </a:extLst>
          </p:cNvPr>
          <p:cNvPicPr>
            <a:picLocks noChangeAspect="1"/>
          </p:cNvPicPr>
          <p:nvPr/>
        </p:nvPicPr>
        <p:blipFill>
          <a:blip r:embed="rId3">
            <a:duotone>
              <a:prstClr val="black"/>
              <a:srgbClr val="30E5D0">
                <a:tint val="45000"/>
                <a:satMod val="400000"/>
              </a:srgbClr>
            </a:duotone>
            <a:extLst>
              <a:ext uri="{28A0092B-C50C-407E-A947-70E740481C1C}">
                <a14:useLocalDpi xmlns:a14="http://schemas.microsoft.com/office/drawing/2010/main" val="0"/>
              </a:ext>
            </a:extLst>
          </a:blip>
          <a:stretch>
            <a:fillRect/>
          </a:stretch>
        </p:blipFill>
        <p:spPr>
          <a:xfrm>
            <a:off x="4521957" y="3048159"/>
            <a:ext cx="330217" cy="450873"/>
          </a:xfrm>
          <a:prstGeom prst="rect">
            <a:avLst/>
          </a:prstGeom>
        </p:spPr>
      </p:pic>
      <p:pic>
        <p:nvPicPr>
          <p:cNvPr id="76" name="Picture 75">
            <a:extLst>
              <a:ext uri="{FF2B5EF4-FFF2-40B4-BE49-F238E27FC236}">
                <a16:creationId xmlns:a16="http://schemas.microsoft.com/office/drawing/2014/main" id="{2762E0FA-27AA-456E-B46E-0B357609364F}"/>
              </a:ext>
            </a:extLst>
          </p:cNvPr>
          <p:cNvPicPr>
            <a:picLocks noChangeAspect="1"/>
          </p:cNvPicPr>
          <p:nvPr/>
        </p:nvPicPr>
        <p:blipFill>
          <a:blip r:embed="rId4">
            <a:duotone>
              <a:prstClr val="black"/>
              <a:srgbClr val="30E5D0">
                <a:tint val="45000"/>
                <a:satMod val="400000"/>
              </a:srgbClr>
            </a:duotone>
            <a:extLst>
              <a:ext uri="{28A0092B-C50C-407E-A947-70E740481C1C}">
                <a14:useLocalDpi xmlns:a14="http://schemas.microsoft.com/office/drawing/2010/main" val="0"/>
              </a:ext>
            </a:extLst>
          </a:blip>
          <a:stretch>
            <a:fillRect/>
          </a:stretch>
        </p:blipFill>
        <p:spPr>
          <a:xfrm>
            <a:off x="7370087" y="3042380"/>
            <a:ext cx="450873" cy="450873"/>
          </a:xfrm>
          <a:prstGeom prst="rect">
            <a:avLst/>
          </a:prstGeom>
        </p:spPr>
      </p:pic>
      <p:pic>
        <p:nvPicPr>
          <p:cNvPr id="77" name="Picture 76">
            <a:extLst>
              <a:ext uri="{FF2B5EF4-FFF2-40B4-BE49-F238E27FC236}">
                <a16:creationId xmlns:a16="http://schemas.microsoft.com/office/drawing/2014/main" id="{BF3E98B2-638C-4FE3-85C9-9FF268B4F40A}"/>
              </a:ext>
            </a:extLst>
          </p:cNvPr>
          <p:cNvPicPr>
            <a:picLocks noChangeAspect="1"/>
          </p:cNvPicPr>
          <p:nvPr/>
        </p:nvPicPr>
        <p:blipFill>
          <a:blip r:embed="rId5">
            <a:duotone>
              <a:prstClr val="black"/>
              <a:srgbClr val="30E5D0">
                <a:tint val="45000"/>
                <a:satMod val="400000"/>
              </a:srgbClr>
            </a:duotone>
            <a:extLst>
              <a:ext uri="{28A0092B-C50C-407E-A947-70E740481C1C}">
                <a14:useLocalDpi xmlns:a14="http://schemas.microsoft.com/office/drawing/2010/main" val="0"/>
              </a:ext>
            </a:extLst>
          </a:blip>
          <a:stretch>
            <a:fillRect/>
          </a:stretch>
        </p:blipFill>
        <p:spPr>
          <a:xfrm>
            <a:off x="10198628" y="3117535"/>
            <a:ext cx="431359" cy="378105"/>
          </a:xfrm>
          <a:prstGeom prst="rect">
            <a:avLst/>
          </a:prstGeom>
        </p:spPr>
      </p:pic>
    </p:spTree>
    <p:extLst>
      <p:ext uri="{BB962C8B-B14F-4D97-AF65-F5344CB8AC3E}">
        <p14:creationId xmlns:p14="http://schemas.microsoft.com/office/powerpoint/2010/main" val="2679594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3AE29877-3F33-B043-8112-71452D0C0C96}"/>
              </a:ext>
            </a:extLst>
          </p:cNvPr>
          <p:cNvSpPr txBox="1">
            <a:spLocks/>
          </p:cNvSpPr>
          <p:nvPr/>
        </p:nvSpPr>
        <p:spPr>
          <a:xfrm>
            <a:off x="327714" y="1934350"/>
            <a:ext cx="4027488" cy="949325"/>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3200" i="0" u="none" strike="noStrike" kern="1200" cap="none" spc="-100" normalizeH="0" baseline="0" noProof="0">
                <a:ln w="3175">
                  <a:noFill/>
                </a:ln>
                <a:solidFill>
                  <a:srgbClr val="000000"/>
                </a:solidFill>
                <a:effectLst/>
                <a:uLnTx/>
                <a:uFillTx/>
                <a:latin typeface="Segoe UI Semibold" panose="020B0402040204020203" pitchFamily="34" charset="0"/>
                <a:ea typeface="+mn-ea"/>
                <a:cs typeface="Segoe UI Semibold" panose="020B0402040204020203" pitchFamily="34" charset="0"/>
              </a:rPr>
              <a:t>Prioritize your business scenarios</a:t>
            </a:r>
          </a:p>
        </p:txBody>
      </p:sp>
      <p:sp>
        <p:nvSpPr>
          <p:cNvPr id="46" name="Rectangle 45">
            <a:extLst>
              <a:ext uri="{FF2B5EF4-FFF2-40B4-BE49-F238E27FC236}">
                <a16:creationId xmlns:a16="http://schemas.microsoft.com/office/drawing/2014/main" id="{536B6655-AB6D-4845-9259-05B4CC4F8C46}"/>
              </a:ext>
            </a:extLst>
          </p:cNvPr>
          <p:cNvSpPr/>
          <p:nvPr/>
        </p:nvSpPr>
        <p:spPr>
          <a:xfrm>
            <a:off x="365940" y="2965809"/>
            <a:ext cx="3318877" cy="431144"/>
          </a:xfrm>
          <a:prstGeom prst="rect">
            <a:avLst/>
          </a:prstGeom>
        </p:spPr>
        <p:txBody>
          <a:bodyPr wrap="square" lIns="90000" tIns="90000" rIns="90000" bIns="90000" anchor="t" anchorCtr="0">
            <a:noAutofit/>
          </a:bodyPr>
          <a:lstStyle/>
          <a:p>
            <a:pPr marL="0" marR="0" lvl="1" indent="0" algn="l" defTabSz="914400" rtl="0" eaLnBrk="1" fontAlgn="base" latinLnBrk="0" hangingPunct="1">
              <a:lnSpc>
                <a:spcPts val="1600"/>
              </a:lnSpc>
              <a:spcBef>
                <a:spcPct val="0"/>
              </a:spcBef>
              <a:spcAft>
                <a:spcPts val="300"/>
              </a:spcAft>
              <a:buClr>
                <a:srgbClr val="DC3C00"/>
              </a:buClr>
              <a:buSzTx/>
              <a:buFontTx/>
              <a:buNone/>
              <a:tabLst/>
              <a:defRPr/>
            </a:pPr>
            <a:r>
              <a:rPr kumimoji="0" lang="en-US" sz="1800" b="1" i="0" u="none" strike="noStrike" kern="1200" cap="none" spc="0" normalizeH="0" baseline="0" noProof="0">
                <a:ln>
                  <a:noFill/>
                </a:ln>
                <a:solidFill>
                  <a:srgbClr val="274B47"/>
                </a:solidFill>
                <a:effectLst/>
                <a:uLnTx/>
                <a:uFillTx/>
                <a:latin typeface="Segoe UI Semibold" panose="020B0402040204020203" pitchFamily="34" charset="0"/>
                <a:ea typeface="+mn-ea"/>
                <a:cs typeface="Segoe UI Semibold" panose="020B0402040204020203" pitchFamily="34" charset="0"/>
              </a:rPr>
              <a:t>Gauge impact and difficulty</a:t>
            </a:r>
          </a:p>
        </p:txBody>
      </p:sp>
      <p:cxnSp>
        <p:nvCxnSpPr>
          <p:cNvPr id="47" name="Straight Connector 46">
            <a:extLst>
              <a:ext uri="{FF2B5EF4-FFF2-40B4-BE49-F238E27FC236}">
                <a16:creationId xmlns:a16="http://schemas.microsoft.com/office/drawing/2014/main" id="{8F382118-2EB7-9248-A7A1-08360566DDE5}"/>
              </a:ext>
            </a:extLst>
          </p:cNvPr>
          <p:cNvCxnSpPr>
            <a:cxnSpLocks/>
          </p:cNvCxnSpPr>
          <p:nvPr/>
        </p:nvCxnSpPr>
        <p:spPr>
          <a:xfrm>
            <a:off x="6309013" y="797093"/>
            <a:ext cx="0" cy="4980333"/>
          </a:xfrm>
          <a:prstGeom prst="line">
            <a:avLst/>
          </a:prstGeom>
          <a:ln w="12700">
            <a:solidFill>
              <a:schemeClr val="tx2">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DB256F5-1D39-1740-9719-D997AE844961}"/>
              </a:ext>
            </a:extLst>
          </p:cNvPr>
          <p:cNvCxnSpPr>
            <a:cxnSpLocks/>
          </p:cNvCxnSpPr>
          <p:nvPr/>
        </p:nvCxnSpPr>
        <p:spPr>
          <a:xfrm flipH="1" flipV="1">
            <a:off x="6309013" y="5772427"/>
            <a:ext cx="5527852" cy="4999"/>
          </a:xfrm>
          <a:prstGeom prst="line">
            <a:avLst/>
          </a:prstGeom>
          <a:ln w="12700">
            <a:solidFill>
              <a:schemeClr val="tx2">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E1EB180-6767-674D-84A1-994960D9B692}"/>
              </a:ext>
            </a:extLst>
          </p:cNvPr>
          <p:cNvSpPr txBox="1"/>
          <p:nvPr/>
        </p:nvSpPr>
        <p:spPr>
          <a:xfrm>
            <a:off x="6566839" y="5765523"/>
            <a:ext cx="1020489" cy="361060"/>
          </a:xfrm>
          <a:prstGeom prst="rect">
            <a:avLst/>
          </a:prstGeom>
          <a:noFill/>
        </p:spPr>
        <p:txBody>
          <a:bodyPr wrap="square" lIns="89630" tIns="89630" rIns="89630" bIns="8963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a:ea typeface="+mn-ea"/>
                <a:cs typeface="+mn-cs"/>
              </a:rPr>
              <a:t>Low</a:t>
            </a:r>
          </a:p>
        </p:txBody>
      </p:sp>
      <p:sp>
        <p:nvSpPr>
          <p:cNvPr id="50" name="TextBox 49">
            <a:extLst>
              <a:ext uri="{FF2B5EF4-FFF2-40B4-BE49-F238E27FC236}">
                <a16:creationId xmlns:a16="http://schemas.microsoft.com/office/drawing/2014/main" id="{3E830771-7245-E54F-ADF5-B6E46B464CB8}"/>
              </a:ext>
            </a:extLst>
          </p:cNvPr>
          <p:cNvSpPr txBox="1"/>
          <p:nvPr/>
        </p:nvSpPr>
        <p:spPr>
          <a:xfrm>
            <a:off x="8684992" y="5765523"/>
            <a:ext cx="565515" cy="361060"/>
          </a:xfrm>
          <a:prstGeom prst="rect">
            <a:avLst/>
          </a:prstGeom>
          <a:noFill/>
        </p:spPr>
        <p:txBody>
          <a:bodyPr wrap="square" lIns="89630" tIns="89630" rIns="89630" bIns="8963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a:ea typeface="+mn-ea"/>
                <a:cs typeface="+mn-cs"/>
              </a:rPr>
              <a:t>Med</a:t>
            </a:r>
          </a:p>
        </p:txBody>
      </p:sp>
      <p:sp>
        <p:nvSpPr>
          <p:cNvPr id="51" name="TextBox 50">
            <a:extLst>
              <a:ext uri="{FF2B5EF4-FFF2-40B4-BE49-F238E27FC236}">
                <a16:creationId xmlns:a16="http://schemas.microsoft.com/office/drawing/2014/main" id="{3211DCD7-5AEF-C847-90DC-EFE65E2511F0}"/>
              </a:ext>
            </a:extLst>
          </p:cNvPr>
          <p:cNvSpPr txBox="1"/>
          <p:nvPr/>
        </p:nvSpPr>
        <p:spPr>
          <a:xfrm>
            <a:off x="10797858" y="5765523"/>
            <a:ext cx="578702" cy="361060"/>
          </a:xfrm>
          <a:prstGeom prst="rect">
            <a:avLst/>
          </a:prstGeom>
          <a:noFill/>
        </p:spPr>
        <p:txBody>
          <a:bodyPr wrap="square" lIns="89630" tIns="89630" rIns="89630" bIns="8963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a:ea typeface="+mn-ea"/>
                <a:cs typeface="+mn-cs"/>
              </a:rPr>
              <a:t>High</a:t>
            </a:r>
          </a:p>
        </p:txBody>
      </p:sp>
      <p:sp>
        <p:nvSpPr>
          <p:cNvPr id="52" name="TextBox 51">
            <a:extLst>
              <a:ext uri="{FF2B5EF4-FFF2-40B4-BE49-F238E27FC236}">
                <a16:creationId xmlns:a16="http://schemas.microsoft.com/office/drawing/2014/main" id="{467C6B2F-84A2-004D-B245-12770A9F3D6F}"/>
              </a:ext>
            </a:extLst>
          </p:cNvPr>
          <p:cNvSpPr txBox="1"/>
          <p:nvPr/>
        </p:nvSpPr>
        <p:spPr>
          <a:xfrm>
            <a:off x="5769498" y="4719765"/>
            <a:ext cx="512684" cy="361060"/>
          </a:xfrm>
          <a:prstGeom prst="rect">
            <a:avLst/>
          </a:prstGeom>
          <a:noFill/>
        </p:spPr>
        <p:txBody>
          <a:bodyPr wrap="square" lIns="89630" tIns="89630" rIns="89630" bIns="8963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a:ea typeface="+mn-ea"/>
                <a:cs typeface="+mn-cs"/>
              </a:rPr>
              <a:t>Low</a:t>
            </a:r>
          </a:p>
        </p:txBody>
      </p:sp>
      <p:sp>
        <p:nvSpPr>
          <p:cNvPr id="53" name="TextBox 52">
            <a:extLst>
              <a:ext uri="{FF2B5EF4-FFF2-40B4-BE49-F238E27FC236}">
                <a16:creationId xmlns:a16="http://schemas.microsoft.com/office/drawing/2014/main" id="{9EA4DF4D-15F6-4C45-A32D-38A246D2A54B}"/>
              </a:ext>
            </a:extLst>
          </p:cNvPr>
          <p:cNvSpPr txBox="1"/>
          <p:nvPr/>
        </p:nvSpPr>
        <p:spPr>
          <a:xfrm>
            <a:off x="5716974" y="2883675"/>
            <a:ext cx="571279" cy="361060"/>
          </a:xfrm>
          <a:prstGeom prst="rect">
            <a:avLst/>
          </a:prstGeom>
          <a:noFill/>
        </p:spPr>
        <p:txBody>
          <a:bodyPr wrap="square" lIns="89630" tIns="89630" rIns="89630" bIns="8963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a:ea typeface="+mn-ea"/>
                <a:cs typeface="+mn-cs"/>
              </a:rPr>
              <a:t>Med</a:t>
            </a:r>
          </a:p>
        </p:txBody>
      </p:sp>
      <p:sp>
        <p:nvSpPr>
          <p:cNvPr id="54" name="TextBox 53">
            <a:extLst>
              <a:ext uri="{FF2B5EF4-FFF2-40B4-BE49-F238E27FC236}">
                <a16:creationId xmlns:a16="http://schemas.microsoft.com/office/drawing/2014/main" id="{7877DD9C-2B42-394A-A02F-9A08062CF456}"/>
              </a:ext>
            </a:extLst>
          </p:cNvPr>
          <p:cNvSpPr txBox="1"/>
          <p:nvPr/>
        </p:nvSpPr>
        <p:spPr>
          <a:xfrm>
            <a:off x="5729211" y="1047586"/>
            <a:ext cx="546804" cy="361060"/>
          </a:xfrm>
          <a:prstGeom prst="rect">
            <a:avLst/>
          </a:prstGeom>
          <a:noFill/>
        </p:spPr>
        <p:txBody>
          <a:bodyPr wrap="square" lIns="89630" tIns="89630" rIns="89630" bIns="8963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3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a:ea typeface="+mn-ea"/>
                <a:cs typeface="+mn-cs"/>
              </a:rPr>
              <a:t>High</a:t>
            </a:r>
          </a:p>
        </p:txBody>
      </p:sp>
      <p:sp>
        <p:nvSpPr>
          <p:cNvPr id="61" name="TextBox 60">
            <a:extLst>
              <a:ext uri="{FF2B5EF4-FFF2-40B4-BE49-F238E27FC236}">
                <a16:creationId xmlns:a16="http://schemas.microsoft.com/office/drawing/2014/main" id="{24603957-1049-E242-B065-4B947A97BFF0}"/>
              </a:ext>
            </a:extLst>
          </p:cNvPr>
          <p:cNvSpPr txBox="1"/>
          <p:nvPr/>
        </p:nvSpPr>
        <p:spPr>
          <a:xfrm rot="16200000">
            <a:off x="4997391" y="2922517"/>
            <a:ext cx="833185" cy="402610"/>
          </a:xfrm>
          <a:prstGeom prst="rect">
            <a:avLst/>
          </a:prstGeom>
          <a:noFill/>
        </p:spPr>
        <p:txBody>
          <a:bodyPr wrap="square" lIns="89630" tIns="89630" rIns="89630" bIns="8963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Impact</a:t>
            </a:r>
          </a:p>
        </p:txBody>
      </p:sp>
      <p:sp>
        <p:nvSpPr>
          <p:cNvPr id="68" name="Rectangle 67">
            <a:extLst>
              <a:ext uri="{FF2B5EF4-FFF2-40B4-BE49-F238E27FC236}">
                <a16:creationId xmlns:a16="http://schemas.microsoft.com/office/drawing/2014/main" id="{332C546B-929F-C24E-A6B3-04974B971201}"/>
              </a:ext>
            </a:extLst>
          </p:cNvPr>
          <p:cNvSpPr/>
          <p:nvPr/>
        </p:nvSpPr>
        <p:spPr>
          <a:xfrm>
            <a:off x="365940" y="3540415"/>
            <a:ext cx="4415212"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rPr>
              <a:t>Use the graph to prioritize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light" panose="020B0402040204020203" pitchFamily="34" charset="0"/>
                <a:cs typeface="Segoe UI Semilight" panose="020B0402040204020203" pitchFamily="34" charset="0"/>
              </a:rPr>
              <a:t>Place your scenario markers on the graph to chart the impact and difficulty of each scenario. Remember, this is different for every business, so take time to consider the resources and time required for each scenario.</a:t>
            </a:r>
          </a:p>
        </p:txBody>
      </p:sp>
      <p:sp>
        <p:nvSpPr>
          <p:cNvPr id="69" name="TextBox 68">
            <a:extLst>
              <a:ext uri="{FF2B5EF4-FFF2-40B4-BE49-F238E27FC236}">
                <a16:creationId xmlns:a16="http://schemas.microsoft.com/office/drawing/2014/main" id="{73A9A331-FDC6-4149-9C6F-1E878861F555}"/>
              </a:ext>
            </a:extLst>
          </p:cNvPr>
          <p:cNvSpPr txBox="1"/>
          <p:nvPr/>
        </p:nvSpPr>
        <p:spPr>
          <a:xfrm>
            <a:off x="8564049" y="6234274"/>
            <a:ext cx="1059438" cy="402610"/>
          </a:xfrm>
          <a:prstGeom prst="rect">
            <a:avLst/>
          </a:prstGeom>
          <a:noFill/>
        </p:spPr>
        <p:txBody>
          <a:bodyPr wrap="square" lIns="89630" tIns="89630" rIns="89630" bIns="8963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Difficulty</a:t>
            </a:r>
          </a:p>
        </p:txBody>
      </p:sp>
    </p:spTree>
    <p:extLst>
      <p:ext uri="{BB962C8B-B14F-4D97-AF65-F5344CB8AC3E}">
        <p14:creationId xmlns:p14="http://schemas.microsoft.com/office/powerpoint/2010/main" val="2669968928"/>
      </p:ext>
    </p:extLst>
  </p:cSld>
  <p:clrMapOvr>
    <a:masterClrMapping/>
  </p:clrMapOvr>
  <p:transition>
    <p:fade/>
  </p:transition>
</p:sld>
</file>

<file path=ppt/theme/theme1.xml><?xml version="1.0" encoding="utf-8"?>
<a:theme xmlns:a="http://schemas.openxmlformats.org/drawingml/2006/main" name="2_BCS PPT Template_Draft2">
  <a:themeElements>
    <a:clrScheme name="Custom 1">
      <a:dk1>
        <a:srgbClr val="2F2F2F"/>
      </a:dk1>
      <a:lt1>
        <a:srgbClr val="E6E6E6"/>
      </a:lt1>
      <a:dk2>
        <a:srgbClr val="2F2F2F"/>
      </a:dk2>
      <a:lt2>
        <a:srgbClr val="FFFFFF"/>
      </a:lt2>
      <a:accent1>
        <a:srgbClr val="2D78D7"/>
      </a:accent1>
      <a:accent2>
        <a:srgbClr val="2F2F2F"/>
      </a:accent2>
      <a:accent3>
        <a:srgbClr val="D2D2D2"/>
      </a:accent3>
      <a:accent4>
        <a:srgbClr val="E6E6E6"/>
      </a:accent4>
      <a:accent5>
        <a:srgbClr val="2F2F2F"/>
      </a:accent5>
      <a:accent6>
        <a:srgbClr val="D2D2D2"/>
      </a:accent6>
      <a:hlink>
        <a:srgbClr val="274B47"/>
      </a:hlink>
      <a:folHlink>
        <a:srgbClr val="008575"/>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CS PPT Template_Draft1" id="{25E5559C-20A3-F040-BBEC-26FBBCC18BE5}" vid="{E5B61576-542A-3346-8098-E9C2B93C6555}"/>
    </a:ext>
  </a:extLst>
</a:theme>
</file>

<file path=ppt/theme/theme2.xml><?xml version="1.0" encoding="utf-8"?>
<a:theme xmlns:a="http://schemas.openxmlformats.org/drawingml/2006/main" name="3_7-30269_Server &amp; Tools Business_16x9">
  <a:themeElements>
    <a:clrScheme name="Custom 2">
      <a:dk1>
        <a:srgbClr val="727372"/>
      </a:dk1>
      <a:lt1>
        <a:srgbClr val="E5E6E5"/>
      </a:lt1>
      <a:dk2>
        <a:srgbClr val="4F504F"/>
      </a:dk2>
      <a:lt2>
        <a:srgbClr val="F8F9F8"/>
      </a:lt2>
      <a:accent1>
        <a:srgbClr val="0077D8"/>
      </a:accent1>
      <a:accent2>
        <a:srgbClr val="00178F"/>
      </a:accent2>
      <a:accent3>
        <a:srgbClr val="001F50"/>
      </a:accent3>
      <a:accent4>
        <a:srgbClr val="00BCF2"/>
      </a:accent4>
      <a:accent5>
        <a:srgbClr val="4F504F"/>
      </a:accent5>
      <a:accent6>
        <a:srgbClr val="D1D2D1"/>
      </a:accent6>
      <a:hlink>
        <a:srgbClr val="F8F9F8"/>
      </a:hlink>
      <a:folHlink>
        <a:srgbClr val="DDE2DD"/>
      </a:folHlink>
    </a:clrScheme>
    <a:fontScheme name="Microsoft | Segoe">
      <a:majorFont>
        <a:latin typeface="Segoe UI Semibold"/>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A208820581D3742B7678F575C6B4CC0" ma:contentTypeVersion="10" ma:contentTypeDescription="Create a new document." ma:contentTypeScope="" ma:versionID="c12abc1b06b9fa31bcb4e9191b50b746">
  <xsd:schema xmlns:xsd="http://www.w3.org/2001/XMLSchema" xmlns:xs="http://www.w3.org/2001/XMLSchema" xmlns:p="http://schemas.microsoft.com/office/2006/metadata/properties" xmlns:ns2="cbfb8a06-d203-4690-9d05-a16126d81e02" targetNamespace="http://schemas.microsoft.com/office/2006/metadata/properties" ma:root="true" ma:fieldsID="90ce3032baff6c7a3b0c16bcd235b4dc" ns2:_="">
    <xsd:import namespace="cbfb8a06-d203-4690-9d05-a16126d81e0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b8a06-d203-4690-9d05-a16126d81e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E3D55A-F72D-4D54-9814-9022EB3232D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21E6268-CF7C-4D4C-BA31-7628F15911AE}"/>
</file>

<file path=customXml/itemProps3.xml><?xml version="1.0" encoding="utf-8"?>
<ds:datastoreItem xmlns:ds="http://schemas.openxmlformats.org/officeDocument/2006/customXml" ds:itemID="{C21548A0-E4A7-4B75-BA0A-745975B9F4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28</Notes>
  <HiddenSlides>0</HiddenSlide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2_BCS PPT Template_Draft2</vt:lpstr>
      <vt:lpstr>3_7-30269_Server &amp; Tools Business_16x9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Definitions to help build your success criteria</vt:lpstr>
      <vt:lpstr>Establish KPI benchmarks</vt:lpstr>
      <vt:lpstr>Success criteria scorecard example</vt:lpstr>
      <vt:lpstr>PowerPoint Presentation</vt:lpstr>
      <vt:lpstr>Define your success criteria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your Early Adopter Program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Olivia Becker (Unify Consulting LLC)</dc:creator>
  <cp:revision>2</cp:revision>
  <dcterms:created xsi:type="dcterms:W3CDTF">2019-01-16T00:01:30Z</dcterms:created>
  <dcterms:modified xsi:type="dcterms:W3CDTF">2019-02-21T20:42:23Z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0x0101007A208820581D3742B7678F575C6B4CC0</vt:lpwstr>
  </property>
  <property fmtid="{D5CDD505-2E9C-101B-9397-08002B2CF9AE}" pid="3" name="AuthorIds_UIVersion_512">
    <vt:lpwstr>12</vt:lpwstr>
  </property>
  <property fmtid="{D5CDD505-2E9C-101B-9397-08002B2CF9AE}" pid="4" name="AuthorIds_UIVersion_3584">
    <vt:lpwstr>12</vt:lpwstr>
  </property>
  <property fmtid="{D5CDD505-2E9C-101B-9397-08002B2CF9AE}" pid="5" name="AuthorIds_UIVersion_41472">
    <vt:lpwstr>12</vt:lpwstr>
  </property>
</Properties>
</file>